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0"/>
  </p:notesMasterIdLst>
  <p:handoutMasterIdLst>
    <p:handoutMasterId r:id="rId41"/>
  </p:handoutMasterIdLst>
  <p:sldIdLst>
    <p:sldId id="259" r:id="rId2"/>
    <p:sldId id="379" r:id="rId3"/>
    <p:sldId id="380" r:id="rId4"/>
    <p:sldId id="381" r:id="rId5"/>
    <p:sldId id="346" r:id="rId6"/>
    <p:sldId id="348" r:id="rId7"/>
    <p:sldId id="352" r:id="rId8"/>
    <p:sldId id="338" r:id="rId9"/>
    <p:sldId id="340" r:id="rId10"/>
    <p:sldId id="339" r:id="rId11"/>
    <p:sldId id="286" r:id="rId12"/>
    <p:sldId id="287" r:id="rId13"/>
    <p:sldId id="372" r:id="rId14"/>
    <p:sldId id="373" r:id="rId15"/>
    <p:sldId id="374" r:id="rId16"/>
    <p:sldId id="375" r:id="rId17"/>
    <p:sldId id="288" r:id="rId18"/>
    <p:sldId id="376" r:id="rId19"/>
    <p:sldId id="300" r:id="rId20"/>
    <p:sldId id="377" r:id="rId21"/>
    <p:sldId id="276" r:id="rId22"/>
    <p:sldId id="298" r:id="rId23"/>
    <p:sldId id="302" r:id="rId24"/>
    <p:sldId id="328" r:id="rId25"/>
    <p:sldId id="344" r:id="rId26"/>
    <p:sldId id="364" r:id="rId27"/>
    <p:sldId id="365" r:id="rId28"/>
    <p:sldId id="343" r:id="rId29"/>
    <p:sldId id="363" r:id="rId30"/>
    <p:sldId id="360" r:id="rId31"/>
    <p:sldId id="361" r:id="rId32"/>
    <p:sldId id="368" r:id="rId33"/>
    <p:sldId id="369" r:id="rId34"/>
    <p:sldId id="370" r:id="rId35"/>
    <p:sldId id="371" r:id="rId36"/>
    <p:sldId id="329" r:id="rId37"/>
    <p:sldId id="315" r:id="rId38"/>
    <p:sldId id="289" r:id="rId39"/>
  </p:sldIdLst>
  <p:sldSz cx="9144000" cy="6858000" type="screen4x3"/>
  <p:notesSz cx="6797675" cy="992505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A9A2477F-E312-4432-A0C0-4865B77BA6A4}">
          <p14:sldIdLst>
            <p14:sldId id="259"/>
            <p14:sldId id="379"/>
            <p14:sldId id="380"/>
            <p14:sldId id="381"/>
            <p14:sldId id="346"/>
            <p14:sldId id="348"/>
            <p14:sldId id="352"/>
            <p14:sldId id="338"/>
            <p14:sldId id="340"/>
            <p14:sldId id="339"/>
            <p14:sldId id="286"/>
            <p14:sldId id="287"/>
            <p14:sldId id="372"/>
            <p14:sldId id="373"/>
            <p14:sldId id="374"/>
            <p14:sldId id="375"/>
            <p14:sldId id="288"/>
            <p14:sldId id="376"/>
            <p14:sldId id="300"/>
            <p14:sldId id="377"/>
            <p14:sldId id="276"/>
            <p14:sldId id="298"/>
            <p14:sldId id="302"/>
            <p14:sldId id="328"/>
            <p14:sldId id="344"/>
            <p14:sldId id="364"/>
            <p14:sldId id="365"/>
            <p14:sldId id="343"/>
            <p14:sldId id="363"/>
            <p14:sldId id="360"/>
            <p14:sldId id="361"/>
            <p14:sldId id="368"/>
            <p14:sldId id="369"/>
            <p14:sldId id="370"/>
            <p14:sldId id="371"/>
            <p14:sldId id="329"/>
            <p14:sldId id="315"/>
            <p14:sldId id="289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427" autoAdjust="0"/>
    <p:restoredTop sz="86400" autoAdjust="0"/>
  </p:normalViewPr>
  <p:slideViewPr>
    <p:cSldViewPr>
      <p:cViewPr>
        <p:scale>
          <a:sx n="89" d="100"/>
          <a:sy n="89" d="100"/>
        </p:scale>
        <p:origin x="-2370" y="-7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4844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5683562992125984E-2"/>
          <c:y val="0.11061270969892234"/>
          <c:w val="0.67817979072284151"/>
          <c:h val="0.8893872903010776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Lbls>
            <c:dLbl>
              <c:idx val="0"/>
              <c:layout>
                <c:manualLayout>
                  <c:x val="-0.12290739829396326"/>
                  <c:y val="8.3051181102362204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15</a:t>
                    </a:r>
                    <a:r>
                      <a:rPr lang="ru-RU" dirty="0" smtClean="0"/>
                      <a:t> 913</a:t>
                    </a:r>
                    <a:r>
                      <a:rPr lang="en-US" dirty="0" smtClean="0"/>
                      <a:t>,</a:t>
                    </a:r>
                    <a:r>
                      <a:rPr lang="ru-RU" dirty="0" smtClean="0"/>
                      <a:t>2 </a:t>
                    </a:r>
                    <a:r>
                      <a:rPr lang="ru-RU" dirty="0" err="1" smtClean="0"/>
                      <a:t>тыс.руб</a:t>
                    </a:r>
                    <a:r>
                      <a:rPr lang="ru-RU" dirty="0" smtClean="0"/>
                      <a:t>.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14711704396325459"/>
                  <c:y val="-0.2129424212598425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131 516,4</a:t>
                    </a:r>
                  </a:p>
                  <a:p>
                    <a:r>
                      <a:rPr lang="ru-RU" dirty="0" smtClean="0"/>
                      <a:t> </a:t>
                    </a:r>
                    <a:r>
                      <a:rPr lang="ru-RU" dirty="0" err="1" smtClean="0"/>
                      <a:t>тыс.руб</a:t>
                    </a:r>
                    <a:r>
                      <a:rPr lang="ru-RU" dirty="0" smtClean="0"/>
                      <a:t>.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Лист1!$A$2:$A$3</c:f>
              <c:strCache>
                <c:ptCount val="2"/>
                <c:pt idx="0">
                  <c:v>484-ПП от 13.09.2012</c:v>
                </c:pt>
                <c:pt idx="1">
                  <c:v>849-ПП от 26.12.2012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15913.2</c:v>
                </c:pt>
                <c:pt idx="1">
                  <c:v>131516.4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7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6581728335977864E-2"/>
          <c:y val="0"/>
          <c:w val="0.47072618711881009"/>
          <c:h val="0.62795706315117539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Всего обращений</c:v>
                </c:pt>
                <c:pt idx="1">
                  <c:v>Согласовано</c:v>
                </c:pt>
                <c:pt idx="2">
                  <c:v>Отклонено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 год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Всего обращений</c:v>
                </c:pt>
                <c:pt idx="1">
                  <c:v>Согласовано</c:v>
                </c:pt>
                <c:pt idx="2">
                  <c:v>Отклонено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4</c:v>
                </c:pt>
                <c:pt idx="1">
                  <c:v>4</c:v>
                </c:pt>
                <c:pt idx="2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2014 (5 обращений)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Всего обращений</c:v>
                </c:pt>
                <c:pt idx="1">
                  <c:v>Согласовано</c:v>
                </c:pt>
                <c:pt idx="2">
                  <c:v>Отклонено</c:v>
                </c:pt>
              </c:strCache>
            </c:strRef>
          </c:cat>
          <c:val>
            <c:numRef>
              <c:f>Лист1!$D$2:$D$4</c:f>
            </c:numRef>
          </c:val>
          <c:shape val="box"/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2015 (2 обращения)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Всего обращений</c:v>
                </c:pt>
                <c:pt idx="1">
                  <c:v>Согласовано</c:v>
                </c:pt>
                <c:pt idx="2">
                  <c:v>Отклонено</c:v>
                </c:pt>
              </c:strCache>
            </c:strRef>
          </c:cat>
          <c:val>
            <c:numRef>
              <c:f>Лист1!$E$2:$E$4</c:f>
            </c:numRef>
          </c:val>
          <c:shape val="box"/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2016 ( 6 обращений)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Всего обращений</c:v>
                </c:pt>
                <c:pt idx="1">
                  <c:v>Согласовано</c:v>
                </c:pt>
                <c:pt idx="2">
                  <c:v>Отклонено</c:v>
                </c:pt>
              </c:strCache>
            </c:strRef>
          </c:cat>
          <c:val>
            <c:numRef>
              <c:f>Лист1!$F$2:$F$4</c:f>
            </c:numRef>
          </c:val>
          <c:shape val="box"/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2017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Всего обращений</c:v>
                </c:pt>
                <c:pt idx="1">
                  <c:v>Согласовано</c:v>
                </c:pt>
                <c:pt idx="2">
                  <c:v>Отклонено</c:v>
                </c:pt>
              </c:strCache>
            </c:strRef>
          </c:cat>
          <c:val>
            <c:numRef>
              <c:f>Лист1!$G$2:$G$4</c:f>
            </c:numRef>
          </c:val>
          <c:shape val="box"/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2018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Всего обращений</c:v>
                </c:pt>
                <c:pt idx="1">
                  <c:v>Согласовано</c:v>
                </c:pt>
                <c:pt idx="2">
                  <c:v>Отклонено</c:v>
                </c:pt>
              </c:strCache>
            </c:strRef>
          </c:cat>
          <c:val>
            <c:numRef>
              <c:f>Лист1!$H$2:$H$4</c:f>
            </c:numRef>
          </c:val>
          <c:shape val="box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one"/>
        <c:axId val="35686400"/>
        <c:axId val="32621120"/>
        <c:axId val="32337920"/>
      </c:bar3DChart>
      <c:catAx>
        <c:axId val="35686400"/>
        <c:scaling>
          <c:orientation val="minMax"/>
        </c:scaling>
        <c:delete val="0"/>
        <c:axPos val="b"/>
        <c:majorTickMark val="out"/>
        <c:minorTickMark val="none"/>
        <c:tickLblPos val="nextTo"/>
        <c:crossAx val="32621120"/>
        <c:crosses val="autoZero"/>
        <c:auto val="1"/>
        <c:lblAlgn val="ctr"/>
        <c:lblOffset val="100"/>
        <c:noMultiLvlLbl val="0"/>
      </c:catAx>
      <c:valAx>
        <c:axId val="32621120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35686400"/>
        <c:crosses val="autoZero"/>
        <c:crossBetween val="between"/>
      </c:valAx>
      <c:serAx>
        <c:axId val="32337920"/>
        <c:scaling>
          <c:orientation val="minMax"/>
        </c:scaling>
        <c:delete val="1"/>
        <c:axPos val="b"/>
        <c:majorTickMark val="out"/>
        <c:minorTickMark val="none"/>
        <c:tickLblPos val="nextTo"/>
        <c:crossAx val="32621120"/>
        <c:crosses val="autoZero"/>
      </c:ser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EE910E4-210B-427A-9A4C-ADACF6E2741B}" type="doc">
      <dgm:prSet loTypeId="urn:microsoft.com/office/officeart/2005/8/layout/radial5" loCatId="cycle" qsTypeId="urn:microsoft.com/office/officeart/2005/8/quickstyle/3d1" qsCatId="3D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5A4B6C44-17E2-4560-8E9A-9DF58B2E01CA}">
      <dgm:prSet phldrT="[Текст]" custT="1"/>
      <dgm:spPr/>
      <dgm:t>
        <a:bodyPr/>
        <a:lstStyle/>
        <a:p>
          <a:r>
            <a:rPr lang="ru-RU" sz="1200" dirty="0" smtClean="0">
              <a:solidFill>
                <a:srgbClr val="C00000"/>
              </a:solidFill>
            </a:rPr>
            <a:t>Всего: </a:t>
          </a:r>
        </a:p>
        <a:p>
          <a:r>
            <a:rPr lang="ru-RU" sz="1200" dirty="0" smtClean="0">
              <a:solidFill>
                <a:srgbClr val="C00000"/>
              </a:solidFill>
            </a:rPr>
            <a:t>1014</a:t>
          </a:r>
          <a:endParaRPr lang="ru-RU" sz="1200" dirty="0">
            <a:solidFill>
              <a:srgbClr val="C00000"/>
            </a:solidFill>
          </a:endParaRPr>
        </a:p>
      </dgm:t>
    </dgm:pt>
    <dgm:pt modelId="{ACE7EC6A-840A-47B7-9140-104F1788231C}" type="parTrans" cxnId="{EE1660BF-E645-40FD-8067-4002E1809E19}">
      <dgm:prSet/>
      <dgm:spPr/>
      <dgm:t>
        <a:bodyPr/>
        <a:lstStyle/>
        <a:p>
          <a:endParaRPr lang="ru-RU"/>
        </a:p>
      </dgm:t>
    </dgm:pt>
    <dgm:pt modelId="{E163743D-F563-4C2D-8D6C-8A6A2220A144}" type="sibTrans" cxnId="{EE1660BF-E645-40FD-8067-4002E1809E19}">
      <dgm:prSet/>
      <dgm:spPr/>
      <dgm:t>
        <a:bodyPr/>
        <a:lstStyle/>
        <a:p>
          <a:endParaRPr lang="ru-RU"/>
        </a:p>
      </dgm:t>
    </dgm:pt>
    <dgm:pt modelId="{E1613621-219E-42B2-B547-8FD60EC05FFA}">
      <dgm:prSet phldrT="[Текст]"/>
      <dgm:spPr/>
      <dgm:t>
        <a:bodyPr/>
        <a:lstStyle/>
        <a:p>
          <a:r>
            <a:rPr lang="ru-RU" dirty="0" smtClean="0"/>
            <a:t>Входящая корреспонденция</a:t>
          </a:r>
        </a:p>
        <a:p>
          <a:r>
            <a:rPr lang="ru-RU" dirty="0" smtClean="0"/>
            <a:t>350</a:t>
          </a:r>
          <a:endParaRPr lang="ru-RU" dirty="0"/>
        </a:p>
      </dgm:t>
    </dgm:pt>
    <dgm:pt modelId="{1C9A2308-58F2-4FAA-ADCE-2E77970873AD}" type="parTrans" cxnId="{191555F1-6C73-45C4-94ED-74C3E82764B2}">
      <dgm:prSet/>
      <dgm:spPr/>
      <dgm:t>
        <a:bodyPr/>
        <a:lstStyle/>
        <a:p>
          <a:endParaRPr lang="ru-RU"/>
        </a:p>
      </dgm:t>
    </dgm:pt>
    <dgm:pt modelId="{0041D4A6-51EF-4142-8365-503E30993200}" type="sibTrans" cxnId="{191555F1-6C73-45C4-94ED-74C3E82764B2}">
      <dgm:prSet/>
      <dgm:spPr/>
      <dgm:t>
        <a:bodyPr/>
        <a:lstStyle/>
        <a:p>
          <a:endParaRPr lang="ru-RU"/>
        </a:p>
      </dgm:t>
    </dgm:pt>
    <dgm:pt modelId="{E6AF6E6E-2804-4F7C-8659-098940A0C669}">
      <dgm:prSet phldrT="[Текст]"/>
      <dgm:spPr/>
      <dgm:t>
        <a:bodyPr/>
        <a:lstStyle/>
        <a:p>
          <a:r>
            <a:rPr lang="ru-RU" dirty="0" err="1" smtClean="0"/>
            <a:t>Факсограммы</a:t>
          </a:r>
          <a:r>
            <a:rPr lang="ru-RU" dirty="0" smtClean="0"/>
            <a:t>, протоколы </a:t>
          </a:r>
        </a:p>
        <a:p>
          <a:r>
            <a:rPr lang="ru-RU" dirty="0" smtClean="0"/>
            <a:t>280</a:t>
          </a:r>
          <a:endParaRPr lang="ru-RU" dirty="0"/>
        </a:p>
      </dgm:t>
    </dgm:pt>
    <dgm:pt modelId="{C4FD4A2F-E1FF-449F-B52C-8CF4BF0DAEDC}" type="parTrans" cxnId="{27D5D0F6-42A2-40C9-903B-37F33FC706BE}">
      <dgm:prSet/>
      <dgm:spPr/>
      <dgm:t>
        <a:bodyPr/>
        <a:lstStyle/>
        <a:p>
          <a:endParaRPr lang="ru-RU"/>
        </a:p>
      </dgm:t>
    </dgm:pt>
    <dgm:pt modelId="{16BA11A5-7D3E-4622-897A-FAC522A7A6AC}" type="sibTrans" cxnId="{27D5D0F6-42A2-40C9-903B-37F33FC706BE}">
      <dgm:prSet/>
      <dgm:spPr/>
      <dgm:t>
        <a:bodyPr/>
        <a:lstStyle/>
        <a:p>
          <a:endParaRPr lang="ru-RU"/>
        </a:p>
      </dgm:t>
    </dgm:pt>
    <dgm:pt modelId="{11A26F03-7B09-4830-A377-BCFA0168548E}">
      <dgm:prSet phldrT="[Текст]"/>
      <dgm:spPr/>
      <dgm:t>
        <a:bodyPr/>
        <a:lstStyle/>
        <a:p>
          <a:r>
            <a:rPr lang="ru-RU" dirty="0" smtClean="0"/>
            <a:t>Исходящая корреспонденция</a:t>
          </a:r>
        </a:p>
        <a:p>
          <a:r>
            <a:rPr lang="ru-RU" dirty="0" smtClean="0"/>
            <a:t>308</a:t>
          </a:r>
          <a:endParaRPr lang="ru-RU" dirty="0"/>
        </a:p>
      </dgm:t>
    </dgm:pt>
    <dgm:pt modelId="{2AF8422A-29D5-4BAE-BF88-6CE0FE59F1DA}" type="parTrans" cxnId="{63BD84D5-BD8F-4387-B858-2DF30EE2629E}">
      <dgm:prSet/>
      <dgm:spPr/>
      <dgm:t>
        <a:bodyPr/>
        <a:lstStyle/>
        <a:p>
          <a:endParaRPr lang="ru-RU"/>
        </a:p>
      </dgm:t>
    </dgm:pt>
    <dgm:pt modelId="{046BCBC8-97DC-4F77-90F0-AD0296B1829C}" type="sibTrans" cxnId="{63BD84D5-BD8F-4387-B858-2DF30EE2629E}">
      <dgm:prSet/>
      <dgm:spPr/>
      <dgm:t>
        <a:bodyPr/>
        <a:lstStyle/>
        <a:p>
          <a:endParaRPr lang="ru-RU"/>
        </a:p>
      </dgm:t>
    </dgm:pt>
    <dgm:pt modelId="{F222CB09-4DF3-41FB-ADC5-3B1837882745}">
      <dgm:prSet phldrT="[Текст]"/>
      <dgm:spPr/>
      <dgm:t>
        <a:bodyPr/>
        <a:lstStyle/>
        <a:p>
          <a:r>
            <a:rPr lang="ru-RU" dirty="0" smtClean="0"/>
            <a:t>Заявления граждан</a:t>
          </a:r>
        </a:p>
        <a:p>
          <a:r>
            <a:rPr lang="ru-RU" dirty="0" smtClean="0"/>
            <a:t>76</a:t>
          </a:r>
          <a:endParaRPr lang="ru-RU" dirty="0"/>
        </a:p>
      </dgm:t>
    </dgm:pt>
    <dgm:pt modelId="{86617040-8B30-4DBE-8BE5-220F789E2A69}" type="parTrans" cxnId="{010FBD38-997E-4136-81CA-EEA60A92F001}">
      <dgm:prSet/>
      <dgm:spPr/>
      <dgm:t>
        <a:bodyPr/>
        <a:lstStyle/>
        <a:p>
          <a:endParaRPr lang="ru-RU"/>
        </a:p>
      </dgm:t>
    </dgm:pt>
    <dgm:pt modelId="{4AB9E8C9-2615-405B-B22E-89C64CA49B48}" type="sibTrans" cxnId="{010FBD38-997E-4136-81CA-EEA60A92F001}">
      <dgm:prSet/>
      <dgm:spPr/>
      <dgm:t>
        <a:bodyPr/>
        <a:lstStyle/>
        <a:p>
          <a:endParaRPr lang="ru-RU"/>
        </a:p>
      </dgm:t>
    </dgm:pt>
    <dgm:pt modelId="{66599359-3F64-4C8A-92DE-388BB593C389}" type="pres">
      <dgm:prSet presAssocID="{9EE910E4-210B-427A-9A4C-ADACF6E2741B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EB60F0D-3895-4110-8EA9-1BFF05C020F5}" type="pres">
      <dgm:prSet presAssocID="{5A4B6C44-17E2-4560-8E9A-9DF58B2E01CA}" presName="centerShape" presStyleLbl="node0" presStyleIdx="0" presStyleCnt="1" custLinFactNeighborX="1267" custLinFactNeighborY="8"/>
      <dgm:spPr/>
      <dgm:t>
        <a:bodyPr/>
        <a:lstStyle/>
        <a:p>
          <a:endParaRPr lang="ru-RU"/>
        </a:p>
      </dgm:t>
    </dgm:pt>
    <dgm:pt modelId="{DCD12C3A-B99C-4BF1-A712-97A25FCB7926}" type="pres">
      <dgm:prSet presAssocID="{1C9A2308-58F2-4FAA-ADCE-2E77970873AD}" presName="parTrans" presStyleLbl="sibTrans2D1" presStyleIdx="0" presStyleCnt="4"/>
      <dgm:spPr/>
      <dgm:t>
        <a:bodyPr/>
        <a:lstStyle/>
        <a:p>
          <a:endParaRPr lang="ru-RU"/>
        </a:p>
      </dgm:t>
    </dgm:pt>
    <dgm:pt modelId="{B99DF09B-F69A-4083-B2AA-15B4FF151965}" type="pres">
      <dgm:prSet presAssocID="{1C9A2308-58F2-4FAA-ADCE-2E77970873AD}" presName="connectorText" presStyleLbl="sibTrans2D1" presStyleIdx="0" presStyleCnt="4"/>
      <dgm:spPr/>
      <dgm:t>
        <a:bodyPr/>
        <a:lstStyle/>
        <a:p>
          <a:endParaRPr lang="ru-RU"/>
        </a:p>
      </dgm:t>
    </dgm:pt>
    <dgm:pt modelId="{82231594-109C-4B84-B380-C0A0C070F665}" type="pres">
      <dgm:prSet presAssocID="{E1613621-219E-42B2-B547-8FD60EC05FFA}" presName="node" presStyleLbl="node1" presStyleIdx="0" presStyleCnt="4" custRadScaleRad="92568" custRadScaleInc="8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0CD7AD-D683-4052-97E3-09D598E06455}" type="pres">
      <dgm:prSet presAssocID="{C4FD4A2F-E1FF-449F-B52C-8CF4BF0DAEDC}" presName="parTrans" presStyleLbl="sibTrans2D1" presStyleIdx="1" presStyleCnt="4"/>
      <dgm:spPr/>
      <dgm:t>
        <a:bodyPr/>
        <a:lstStyle/>
        <a:p>
          <a:endParaRPr lang="ru-RU"/>
        </a:p>
      </dgm:t>
    </dgm:pt>
    <dgm:pt modelId="{491D3975-7830-401F-B738-8696C7275BEE}" type="pres">
      <dgm:prSet presAssocID="{C4FD4A2F-E1FF-449F-B52C-8CF4BF0DAEDC}" presName="connectorText" presStyleLbl="sibTrans2D1" presStyleIdx="1" presStyleCnt="4"/>
      <dgm:spPr/>
      <dgm:t>
        <a:bodyPr/>
        <a:lstStyle/>
        <a:p>
          <a:endParaRPr lang="ru-RU"/>
        </a:p>
      </dgm:t>
    </dgm:pt>
    <dgm:pt modelId="{CABB62A7-6469-4EB8-8F9E-E3E5A721B017}" type="pres">
      <dgm:prSet presAssocID="{E6AF6E6E-2804-4F7C-8659-098940A0C669}" presName="node" presStyleLbl="node1" presStyleIdx="1" presStyleCnt="4" custRadScaleRad="102842" custRadScaleInc="-13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733290-EA59-4055-B4F4-089FB5CEA95F}" type="pres">
      <dgm:prSet presAssocID="{2AF8422A-29D5-4BAE-BF88-6CE0FE59F1DA}" presName="parTrans" presStyleLbl="sibTrans2D1" presStyleIdx="2" presStyleCnt="4"/>
      <dgm:spPr/>
      <dgm:t>
        <a:bodyPr/>
        <a:lstStyle/>
        <a:p>
          <a:endParaRPr lang="ru-RU"/>
        </a:p>
      </dgm:t>
    </dgm:pt>
    <dgm:pt modelId="{6075FC98-88C1-472F-9288-2EFED54C208C}" type="pres">
      <dgm:prSet presAssocID="{2AF8422A-29D5-4BAE-BF88-6CE0FE59F1DA}" presName="connectorText" presStyleLbl="sibTrans2D1" presStyleIdx="2" presStyleCnt="4"/>
      <dgm:spPr/>
      <dgm:t>
        <a:bodyPr/>
        <a:lstStyle/>
        <a:p>
          <a:endParaRPr lang="ru-RU"/>
        </a:p>
      </dgm:t>
    </dgm:pt>
    <dgm:pt modelId="{B321F2B6-7797-4EAF-95A3-F85CA87ADDF0}" type="pres">
      <dgm:prSet presAssocID="{11A26F03-7B09-4830-A377-BCFA0168548E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4DF141-6CA4-4C84-BDC0-E0E14E7FA396}" type="pres">
      <dgm:prSet presAssocID="{86617040-8B30-4DBE-8BE5-220F789E2A69}" presName="parTrans" presStyleLbl="sibTrans2D1" presStyleIdx="3" presStyleCnt="4"/>
      <dgm:spPr/>
      <dgm:t>
        <a:bodyPr/>
        <a:lstStyle/>
        <a:p>
          <a:endParaRPr lang="ru-RU"/>
        </a:p>
      </dgm:t>
    </dgm:pt>
    <dgm:pt modelId="{C50F3975-45CE-4CB8-885E-715234E53E97}" type="pres">
      <dgm:prSet presAssocID="{86617040-8B30-4DBE-8BE5-220F789E2A69}" presName="connectorText" presStyleLbl="sibTrans2D1" presStyleIdx="3" presStyleCnt="4"/>
      <dgm:spPr/>
      <dgm:t>
        <a:bodyPr/>
        <a:lstStyle/>
        <a:p>
          <a:endParaRPr lang="ru-RU"/>
        </a:p>
      </dgm:t>
    </dgm:pt>
    <dgm:pt modelId="{51493195-115C-40E6-BF91-A8053DD1EE35}" type="pres">
      <dgm:prSet presAssocID="{F222CB09-4DF3-41FB-ADC5-3B1837882745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DFE7126-3345-4A7A-B890-47FB6234F3AB}" type="presOf" srcId="{C4FD4A2F-E1FF-449F-B52C-8CF4BF0DAEDC}" destId="{840CD7AD-D683-4052-97E3-09D598E06455}" srcOrd="0" destOrd="0" presId="urn:microsoft.com/office/officeart/2005/8/layout/radial5"/>
    <dgm:cxn modelId="{69162B99-15D0-4021-A69F-DE293C759B8A}" type="presOf" srcId="{F222CB09-4DF3-41FB-ADC5-3B1837882745}" destId="{51493195-115C-40E6-BF91-A8053DD1EE35}" srcOrd="0" destOrd="0" presId="urn:microsoft.com/office/officeart/2005/8/layout/radial5"/>
    <dgm:cxn modelId="{F7FB93C5-659D-4EB1-8DF3-8294836DBA42}" type="presOf" srcId="{2AF8422A-29D5-4BAE-BF88-6CE0FE59F1DA}" destId="{46733290-EA59-4055-B4F4-089FB5CEA95F}" srcOrd="0" destOrd="0" presId="urn:microsoft.com/office/officeart/2005/8/layout/radial5"/>
    <dgm:cxn modelId="{E5E11D32-6343-4FCF-B4A9-EEEF1DB0AF28}" type="presOf" srcId="{C4FD4A2F-E1FF-449F-B52C-8CF4BF0DAEDC}" destId="{491D3975-7830-401F-B738-8696C7275BEE}" srcOrd="1" destOrd="0" presId="urn:microsoft.com/office/officeart/2005/8/layout/radial5"/>
    <dgm:cxn modelId="{0F8A8290-5719-4E71-9FB2-41E4564A3CDA}" type="presOf" srcId="{E6AF6E6E-2804-4F7C-8659-098940A0C669}" destId="{CABB62A7-6469-4EB8-8F9E-E3E5A721B017}" srcOrd="0" destOrd="0" presId="urn:microsoft.com/office/officeart/2005/8/layout/radial5"/>
    <dgm:cxn modelId="{86277A90-BABB-4A07-8FD3-86EF8176DA53}" type="presOf" srcId="{1C9A2308-58F2-4FAA-ADCE-2E77970873AD}" destId="{B99DF09B-F69A-4083-B2AA-15B4FF151965}" srcOrd="1" destOrd="0" presId="urn:microsoft.com/office/officeart/2005/8/layout/radial5"/>
    <dgm:cxn modelId="{C14E5E12-92FA-4ACA-8AC7-85A1D596DBB0}" type="presOf" srcId="{86617040-8B30-4DBE-8BE5-220F789E2A69}" destId="{C50F3975-45CE-4CB8-885E-715234E53E97}" srcOrd="1" destOrd="0" presId="urn:microsoft.com/office/officeart/2005/8/layout/radial5"/>
    <dgm:cxn modelId="{3D2DFA61-52E5-491B-9C8C-A7493D636041}" type="presOf" srcId="{86617040-8B30-4DBE-8BE5-220F789E2A69}" destId="{7B4DF141-6CA4-4C84-BDC0-E0E14E7FA396}" srcOrd="0" destOrd="0" presId="urn:microsoft.com/office/officeart/2005/8/layout/radial5"/>
    <dgm:cxn modelId="{FA8C32B8-9405-448D-B58D-E2FCDBBD18AA}" type="presOf" srcId="{5A4B6C44-17E2-4560-8E9A-9DF58B2E01CA}" destId="{5EB60F0D-3895-4110-8EA9-1BFF05C020F5}" srcOrd="0" destOrd="0" presId="urn:microsoft.com/office/officeart/2005/8/layout/radial5"/>
    <dgm:cxn modelId="{27D5D0F6-42A2-40C9-903B-37F33FC706BE}" srcId="{5A4B6C44-17E2-4560-8E9A-9DF58B2E01CA}" destId="{E6AF6E6E-2804-4F7C-8659-098940A0C669}" srcOrd="1" destOrd="0" parTransId="{C4FD4A2F-E1FF-449F-B52C-8CF4BF0DAEDC}" sibTransId="{16BA11A5-7D3E-4622-897A-FAC522A7A6AC}"/>
    <dgm:cxn modelId="{F6F7E357-C48B-4841-83FF-B68BD460A8C1}" type="presOf" srcId="{E1613621-219E-42B2-B547-8FD60EC05FFA}" destId="{82231594-109C-4B84-B380-C0A0C070F665}" srcOrd="0" destOrd="0" presId="urn:microsoft.com/office/officeart/2005/8/layout/radial5"/>
    <dgm:cxn modelId="{0275E09C-9217-462B-8CF4-D5E8CB29E3BB}" type="presOf" srcId="{2AF8422A-29D5-4BAE-BF88-6CE0FE59F1DA}" destId="{6075FC98-88C1-472F-9288-2EFED54C208C}" srcOrd="1" destOrd="0" presId="urn:microsoft.com/office/officeart/2005/8/layout/radial5"/>
    <dgm:cxn modelId="{010FBD38-997E-4136-81CA-EEA60A92F001}" srcId="{5A4B6C44-17E2-4560-8E9A-9DF58B2E01CA}" destId="{F222CB09-4DF3-41FB-ADC5-3B1837882745}" srcOrd="3" destOrd="0" parTransId="{86617040-8B30-4DBE-8BE5-220F789E2A69}" sibTransId="{4AB9E8C9-2615-405B-B22E-89C64CA49B48}"/>
    <dgm:cxn modelId="{EE1660BF-E645-40FD-8067-4002E1809E19}" srcId="{9EE910E4-210B-427A-9A4C-ADACF6E2741B}" destId="{5A4B6C44-17E2-4560-8E9A-9DF58B2E01CA}" srcOrd="0" destOrd="0" parTransId="{ACE7EC6A-840A-47B7-9140-104F1788231C}" sibTransId="{E163743D-F563-4C2D-8D6C-8A6A2220A144}"/>
    <dgm:cxn modelId="{855C93FC-659B-44AB-9865-1832B818AC6D}" type="presOf" srcId="{9EE910E4-210B-427A-9A4C-ADACF6E2741B}" destId="{66599359-3F64-4C8A-92DE-388BB593C389}" srcOrd="0" destOrd="0" presId="urn:microsoft.com/office/officeart/2005/8/layout/radial5"/>
    <dgm:cxn modelId="{88DF99ED-15FE-41CE-9151-1558AB1858E8}" type="presOf" srcId="{11A26F03-7B09-4830-A377-BCFA0168548E}" destId="{B321F2B6-7797-4EAF-95A3-F85CA87ADDF0}" srcOrd="0" destOrd="0" presId="urn:microsoft.com/office/officeart/2005/8/layout/radial5"/>
    <dgm:cxn modelId="{48EDC15E-3F7E-4DBE-B097-EBDAF1C9A3FB}" type="presOf" srcId="{1C9A2308-58F2-4FAA-ADCE-2E77970873AD}" destId="{DCD12C3A-B99C-4BF1-A712-97A25FCB7926}" srcOrd="0" destOrd="0" presId="urn:microsoft.com/office/officeart/2005/8/layout/radial5"/>
    <dgm:cxn modelId="{191555F1-6C73-45C4-94ED-74C3E82764B2}" srcId="{5A4B6C44-17E2-4560-8E9A-9DF58B2E01CA}" destId="{E1613621-219E-42B2-B547-8FD60EC05FFA}" srcOrd="0" destOrd="0" parTransId="{1C9A2308-58F2-4FAA-ADCE-2E77970873AD}" sibTransId="{0041D4A6-51EF-4142-8365-503E30993200}"/>
    <dgm:cxn modelId="{63BD84D5-BD8F-4387-B858-2DF30EE2629E}" srcId="{5A4B6C44-17E2-4560-8E9A-9DF58B2E01CA}" destId="{11A26F03-7B09-4830-A377-BCFA0168548E}" srcOrd="2" destOrd="0" parTransId="{2AF8422A-29D5-4BAE-BF88-6CE0FE59F1DA}" sibTransId="{046BCBC8-97DC-4F77-90F0-AD0296B1829C}"/>
    <dgm:cxn modelId="{D0603364-2B82-4350-B5B9-56F530D69CF6}" type="presParOf" srcId="{66599359-3F64-4C8A-92DE-388BB593C389}" destId="{5EB60F0D-3895-4110-8EA9-1BFF05C020F5}" srcOrd="0" destOrd="0" presId="urn:microsoft.com/office/officeart/2005/8/layout/radial5"/>
    <dgm:cxn modelId="{FCE1AC83-CE81-42C3-B504-21FF497A7EFD}" type="presParOf" srcId="{66599359-3F64-4C8A-92DE-388BB593C389}" destId="{DCD12C3A-B99C-4BF1-A712-97A25FCB7926}" srcOrd="1" destOrd="0" presId="urn:microsoft.com/office/officeart/2005/8/layout/radial5"/>
    <dgm:cxn modelId="{999CF679-9DD2-485B-9809-D5BA38A7C1DD}" type="presParOf" srcId="{DCD12C3A-B99C-4BF1-A712-97A25FCB7926}" destId="{B99DF09B-F69A-4083-B2AA-15B4FF151965}" srcOrd="0" destOrd="0" presId="urn:microsoft.com/office/officeart/2005/8/layout/radial5"/>
    <dgm:cxn modelId="{BDF6CD0F-2AC9-41CE-B59A-0C4B6348B7B4}" type="presParOf" srcId="{66599359-3F64-4C8A-92DE-388BB593C389}" destId="{82231594-109C-4B84-B380-C0A0C070F665}" srcOrd="2" destOrd="0" presId="urn:microsoft.com/office/officeart/2005/8/layout/radial5"/>
    <dgm:cxn modelId="{D84FE7A1-CE2B-45A6-AC7E-1A381337810D}" type="presParOf" srcId="{66599359-3F64-4C8A-92DE-388BB593C389}" destId="{840CD7AD-D683-4052-97E3-09D598E06455}" srcOrd="3" destOrd="0" presId="urn:microsoft.com/office/officeart/2005/8/layout/radial5"/>
    <dgm:cxn modelId="{7AE642A4-E607-4236-ABBF-8CA336A776B5}" type="presParOf" srcId="{840CD7AD-D683-4052-97E3-09D598E06455}" destId="{491D3975-7830-401F-B738-8696C7275BEE}" srcOrd="0" destOrd="0" presId="urn:microsoft.com/office/officeart/2005/8/layout/radial5"/>
    <dgm:cxn modelId="{B3B55225-0E63-4821-80D3-37972244C39A}" type="presParOf" srcId="{66599359-3F64-4C8A-92DE-388BB593C389}" destId="{CABB62A7-6469-4EB8-8F9E-E3E5A721B017}" srcOrd="4" destOrd="0" presId="urn:microsoft.com/office/officeart/2005/8/layout/radial5"/>
    <dgm:cxn modelId="{327E4A49-6840-4903-A2B3-61E707C660F5}" type="presParOf" srcId="{66599359-3F64-4C8A-92DE-388BB593C389}" destId="{46733290-EA59-4055-B4F4-089FB5CEA95F}" srcOrd="5" destOrd="0" presId="urn:microsoft.com/office/officeart/2005/8/layout/radial5"/>
    <dgm:cxn modelId="{1CA58C18-C49B-4D71-97D2-78B6926816FC}" type="presParOf" srcId="{46733290-EA59-4055-B4F4-089FB5CEA95F}" destId="{6075FC98-88C1-472F-9288-2EFED54C208C}" srcOrd="0" destOrd="0" presId="urn:microsoft.com/office/officeart/2005/8/layout/radial5"/>
    <dgm:cxn modelId="{9441E1C6-32A7-429E-86B6-768A5CAA2039}" type="presParOf" srcId="{66599359-3F64-4C8A-92DE-388BB593C389}" destId="{B321F2B6-7797-4EAF-95A3-F85CA87ADDF0}" srcOrd="6" destOrd="0" presId="urn:microsoft.com/office/officeart/2005/8/layout/radial5"/>
    <dgm:cxn modelId="{F8AE7BD5-4A31-426D-B73B-1CE6031338A3}" type="presParOf" srcId="{66599359-3F64-4C8A-92DE-388BB593C389}" destId="{7B4DF141-6CA4-4C84-BDC0-E0E14E7FA396}" srcOrd="7" destOrd="0" presId="urn:microsoft.com/office/officeart/2005/8/layout/radial5"/>
    <dgm:cxn modelId="{CDCA0E4D-BE66-44B4-BBC8-2E1191FD84FE}" type="presParOf" srcId="{7B4DF141-6CA4-4C84-BDC0-E0E14E7FA396}" destId="{C50F3975-45CE-4CB8-885E-715234E53E97}" srcOrd="0" destOrd="0" presId="urn:microsoft.com/office/officeart/2005/8/layout/radial5"/>
    <dgm:cxn modelId="{79E2741E-01AD-48A2-B439-C3AA8FC6C4A8}" type="presParOf" srcId="{66599359-3F64-4C8A-92DE-388BB593C389}" destId="{51493195-115C-40E6-BF91-A8053DD1EE35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DBE9E74-424E-421A-8D09-A734E12CF99B}" type="doc">
      <dgm:prSet loTypeId="urn:microsoft.com/office/officeart/2005/8/layout/radial5" loCatId="cycle" qsTypeId="urn:microsoft.com/office/officeart/2005/8/quickstyle/3d1" qsCatId="3D" csTypeId="urn:microsoft.com/office/officeart/2005/8/colors/colorful1#2" csCatId="colorful" phldr="1"/>
      <dgm:spPr/>
      <dgm:t>
        <a:bodyPr/>
        <a:lstStyle/>
        <a:p>
          <a:endParaRPr lang="ru-RU"/>
        </a:p>
      </dgm:t>
    </dgm:pt>
    <dgm:pt modelId="{B41E110B-E902-4EDF-AC3D-11B90104F631}">
      <dgm:prSet phldrT="[Текст]" custT="1"/>
      <dgm:spPr/>
      <dgm:t>
        <a:bodyPr/>
        <a:lstStyle/>
        <a:p>
          <a:r>
            <a:rPr lang="ru-RU" sz="1400" dirty="0" smtClean="0">
              <a:solidFill>
                <a:srgbClr val="C00000"/>
              </a:solidFill>
            </a:rPr>
            <a:t>Всего:</a:t>
          </a:r>
        </a:p>
        <a:p>
          <a:r>
            <a:rPr lang="ru-RU" sz="1400" dirty="0" smtClean="0">
              <a:solidFill>
                <a:srgbClr val="C00000"/>
              </a:solidFill>
            </a:rPr>
            <a:t>88</a:t>
          </a:r>
          <a:endParaRPr lang="ru-RU" sz="1400" dirty="0">
            <a:solidFill>
              <a:srgbClr val="C00000"/>
            </a:solidFill>
          </a:endParaRPr>
        </a:p>
      </dgm:t>
    </dgm:pt>
    <dgm:pt modelId="{CA3FEB31-AC09-4552-80A5-4D1322F5AB40}" type="parTrans" cxnId="{D71A3673-5C16-40EC-8327-07D4FAF3ADDA}">
      <dgm:prSet/>
      <dgm:spPr/>
      <dgm:t>
        <a:bodyPr/>
        <a:lstStyle/>
        <a:p>
          <a:endParaRPr lang="ru-RU"/>
        </a:p>
      </dgm:t>
    </dgm:pt>
    <dgm:pt modelId="{2F71909D-6A19-4E13-9F6D-9A12ED462A75}" type="sibTrans" cxnId="{D71A3673-5C16-40EC-8327-07D4FAF3ADDA}">
      <dgm:prSet/>
      <dgm:spPr/>
      <dgm:t>
        <a:bodyPr/>
        <a:lstStyle/>
        <a:p>
          <a:endParaRPr lang="ru-RU"/>
        </a:p>
      </dgm:t>
    </dgm:pt>
    <dgm:pt modelId="{00ABC4B9-A224-4FAE-BCC2-448DD8F55980}">
      <dgm:prSet phldrT="[Текст]"/>
      <dgm:spPr/>
      <dgm:t>
        <a:bodyPr/>
        <a:lstStyle/>
        <a:p>
          <a:r>
            <a:rPr lang="ru-RU" dirty="0" smtClean="0"/>
            <a:t>Постановления главы МО Митино </a:t>
          </a:r>
        </a:p>
        <a:p>
          <a:r>
            <a:rPr lang="ru-RU" dirty="0" smtClean="0"/>
            <a:t>8</a:t>
          </a:r>
          <a:endParaRPr lang="ru-RU" dirty="0"/>
        </a:p>
      </dgm:t>
    </dgm:pt>
    <dgm:pt modelId="{E9A42BAF-246A-4DA3-9E29-FFEACBCAD67C}" type="parTrans" cxnId="{1265188F-95E6-445A-8986-3A44C918F1B8}">
      <dgm:prSet/>
      <dgm:spPr/>
      <dgm:t>
        <a:bodyPr/>
        <a:lstStyle/>
        <a:p>
          <a:endParaRPr lang="ru-RU"/>
        </a:p>
      </dgm:t>
    </dgm:pt>
    <dgm:pt modelId="{269DCC86-FA7D-45BB-AAA4-0E8C61BD8BAF}" type="sibTrans" cxnId="{1265188F-95E6-445A-8986-3A44C918F1B8}">
      <dgm:prSet/>
      <dgm:spPr/>
      <dgm:t>
        <a:bodyPr/>
        <a:lstStyle/>
        <a:p>
          <a:endParaRPr lang="ru-RU"/>
        </a:p>
      </dgm:t>
    </dgm:pt>
    <dgm:pt modelId="{A5945F96-414C-4500-AC9F-5CC9B030B150}">
      <dgm:prSet phldrT="[Текст]"/>
      <dgm:spPr/>
      <dgm:t>
        <a:bodyPr/>
        <a:lstStyle/>
        <a:p>
          <a:r>
            <a:rPr lang="ru-RU" dirty="0" smtClean="0"/>
            <a:t>Распоряжения аппарата СД МО Митино</a:t>
          </a:r>
        </a:p>
        <a:p>
          <a:r>
            <a:rPr lang="ru-RU" dirty="0" smtClean="0"/>
            <a:t>38</a:t>
          </a:r>
          <a:endParaRPr lang="ru-RU" dirty="0"/>
        </a:p>
      </dgm:t>
    </dgm:pt>
    <dgm:pt modelId="{E0DDCC88-1C98-45F5-ADE5-993EBE8F9397}" type="parTrans" cxnId="{8651F844-AF19-4D9A-BD0B-24AFA2314E11}">
      <dgm:prSet/>
      <dgm:spPr/>
      <dgm:t>
        <a:bodyPr/>
        <a:lstStyle/>
        <a:p>
          <a:endParaRPr lang="ru-RU"/>
        </a:p>
      </dgm:t>
    </dgm:pt>
    <dgm:pt modelId="{FB70A299-80D8-4652-8556-8DC36C33B685}" type="sibTrans" cxnId="{8651F844-AF19-4D9A-BD0B-24AFA2314E11}">
      <dgm:prSet/>
      <dgm:spPr/>
      <dgm:t>
        <a:bodyPr/>
        <a:lstStyle/>
        <a:p>
          <a:endParaRPr lang="ru-RU"/>
        </a:p>
      </dgm:t>
    </dgm:pt>
    <dgm:pt modelId="{4A2FD4D7-27D6-4DE8-A6EC-B2CCB93005B4}">
      <dgm:prSet phldrT="[Текст]"/>
      <dgm:spPr/>
      <dgm:t>
        <a:bodyPr/>
        <a:lstStyle/>
        <a:p>
          <a:r>
            <a:rPr lang="ru-RU" dirty="0" smtClean="0"/>
            <a:t>Постановления аппарата СД МО Митино</a:t>
          </a:r>
        </a:p>
        <a:p>
          <a:r>
            <a:rPr lang="ru-RU" dirty="0" smtClean="0"/>
            <a:t>28</a:t>
          </a:r>
          <a:endParaRPr lang="ru-RU" dirty="0"/>
        </a:p>
      </dgm:t>
    </dgm:pt>
    <dgm:pt modelId="{B578B37B-3A92-45AC-BCEF-347FBC6B6ADE}" type="parTrans" cxnId="{403DF184-94FC-43FC-9AF6-9E8E4AA61F1B}">
      <dgm:prSet/>
      <dgm:spPr/>
      <dgm:t>
        <a:bodyPr/>
        <a:lstStyle/>
        <a:p>
          <a:endParaRPr lang="ru-RU"/>
        </a:p>
      </dgm:t>
    </dgm:pt>
    <dgm:pt modelId="{4029B7AC-68F9-48D0-8ACB-00F65230BAEE}" type="sibTrans" cxnId="{403DF184-94FC-43FC-9AF6-9E8E4AA61F1B}">
      <dgm:prSet/>
      <dgm:spPr/>
      <dgm:t>
        <a:bodyPr/>
        <a:lstStyle/>
        <a:p>
          <a:endParaRPr lang="ru-RU"/>
        </a:p>
      </dgm:t>
    </dgm:pt>
    <dgm:pt modelId="{5E74FF45-5515-4030-AE63-ED766CD8D754}">
      <dgm:prSet phldrT="[Текст]" custT="1"/>
      <dgm:spPr/>
      <dgm:t>
        <a:bodyPr/>
        <a:lstStyle/>
        <a:p>
          <a:r>
            <a:rPr lang="ru-RU" sz="800" dirty="0" smtClean="0"/>
            <a:t>Распоряжения главы МО </a:t>
          </a:r>
        </a:p>
        <a:p>
          <a:r>
            <a:rPr lang="ru-RU" sz="800" dirty="0" smtClean="0"/>
            <a:t>Митино </a:t>
          </a:r>
        </a:p>
        <a:p>
          <a:r>
            <a:rPr lang="ru-RU" sz="800" dirty="0" smtClean="0"/>
            <a:t>14</a:t>
          </a:r>
          <a:endParaRPr lang="ru-RU" sz="800" dirty="0"/>
        </a:p>
      </dgm:t>
    </dgm:pt>
    <dgm:pt modelId="{D12AB2CB-355A-4771-82BB-7B8A68548F33}" type="parTrans" cxnId="{BCEC6B28-5C44-432A-ADB3-F0A2C618647F}">
      <dgm:prSet/>
      <dgm:spPr/>
      <dgm:t>
        <a:bodyPr/>
        <a:lstStyle/>
        <a:p>
          <a:endParaRPr lang="ru-RU"/>
        </a:p>
      </dgm:t>
    </dgm:pt>
    <dgm:pt modelId="{246C18A2-6A4F-4D75-B3FA-5952E04AC4BC}" type="sibTrans" cxnId="{BCEC6B28-5C44-432A-ADB3-F0A2C618647F}">
      <dgm:prSet/>
      <dgm:spPr/>
      <dgm:t>
        <a:bodyPr/>
        <a:lstStyle/>
        <a:p>
          <a:endParaRPr lang="ru-RU"/>
        </a:p>
      </dgm:t>
    </dgm:pt>
    <dgm:pt modelId="{D7B8D583-1EF0-4F1B-9311-CEDC849426CF}" type="pres">
      <dgm:prSet presAssocID="{FDBE9E74-424E-421A-8D09-A734E12CF99B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29A6F88-5ECC-4518-883F-02246A77DC88}" type="pres">
      <dgm:prSet presAssocID="{B41E110B-E902-4EDF-AC3D-11B90104F631}" presName="centerShape" presStyleLbl="node0" presStyleIdx="0" presStyleCnt="1"/>
      <dgm:spPr/>
      <dgm:t>
        <a:bodyPr/>
        <a:lstStyle/>
        <a:p>
          <a:endParaRPr lang="ru-RU"/>
        </a:p>
      </dgm:t>
    </dgm:pt>
    <dgm:pt modelId="{6CB7B4CC-E66A-47D2-9017-211FA66F812E}" type="pres">
      <dgm:prSet presAssocID="{E9A42BAF-246A-4DA3-9E29-FFEACBCAD67C}" presName="parTrans" presStyleLbl="sibTrans2D1" presStyleIdx="0" presStyleCnt="4"/>
      <dgm:spPr/>
      <dgm:t>
        <a:bodyPr/>
        <a:lstStyle/>
        <a:p>
          <a:endParaRPr lang="ru-RU"/>
        </a:p>
      </dgm:t>
    </dgm:pt>
    <dgm:pt modelId="{2912757E-6E51-4D9E-9391-7072B1EBBF4B}" type="pres">
      <dgm:prSet presAssocID="{E9A42BAF-246A-4DA3-9E29-FFEACBCAD67C}" presName="connectorText" presStyleLbl="sibTrans2D1" presStyleIdx="0" presStyleCnt="4"/>
      <dgm:spPr/>
      <dgm:t>
        <a:bodyPr/>
        <a:lstStyle/>
        <a:p>
          <a:endParaRPr lang="ru-RU"/>
        </a:p>
      </dgm:t>
    </dgm:pt>
    <dgm:pt modelId="{1F6654F6-54A5-450D-A778-3AEE3D14A2E8}" type="pres">
      <dgm:prSet presAssocID="{00ABC4B9-A224-4FAE-BCC2-448DD8F55980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32EB07-36EE-4D3B-A281-E9816EDB4804}" type="pres">
      <dgm:prSet presAssocID="{E0DDCC88-1C98-45F5-ADE5-993EBE8F9397}" presName="parTrans" presStyleLbl="sibTrans2D1" presStyleIdx="1" presStyleCnt="4"/>
      <dgm:spPr/>
      <dgm:t>
        <a:bodyPr/>
        <a:lstStyle/>
        <a:p>
          <a:endParaRPr lang="ru-RU"/>
        </a:p>
      </dgm:t>
    </dgm:pt>
    <dgm:pt modelId="{283B1D37-84D0-4E42-9D13-76FFFC58D962}" type="pres">
      <dgm:prSet presAssocID="{E0DDCC88-1C98-45F5-ADE5-993EBE8F9397}" presName="connectorText" presStyleLbl="sibTrans2D1" presStyleIdx="1" presStyleCnt="4"/>
      <dgm:spPr/>
      <dgm:t>
        <a:bodyPr/>
        <a:lstStyle/>
        <a:p>
          <a:endParaRPr lang="ru-RU"/>
        </a:p>
      </dgm:t>
    </dgm:pt>
    <dgm:pt modelId="{6D1EA370-A5C0-4EDA-99D0-AB2320E0E609}" type="pres">
      <dgm:prSet presAssocID="{A5945F96-414C-4500-AC9F-5CC9B030B150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7E6627-FD33-4FC4-A35B-A60EA24D8BF0}" type="pres">
      <dgm:prSet presAssocID="{B578B37B-3A92-45AC-BCEF-347FBC6B6ADE}" presName="parTrans" presStyleLbl="sibTrans2D1" presStyleIdx="2" presStyleCnt="4"/>
      <dgm:spPr/>
      <dgm:t>
        <a:bodyPr/>
        <a:lstStyle/>
        <a:p>
          <a:endParaRPr lang="ru-RU"/>
        </a:p>
      </dgm:t>
    </dgm:pt>
    <dgm:pt modelId="{09F038F8-5896-4CC8-B386-11302EE646EC}" type="pres">
      <dgm:prSet presAssocID="{B578B37B-3A92-45AC-BCEF-347FBC6B6ADE}" presName="connectorText" presStyleLbl="sibTrans2D1" presStyleIdx="2" presStyleCnt="4"/>
      <dgm:spPr/>
      <dgm:t>
        <a:bodyPr/>
        <a:lstStyle/>
        <a:p>
          <a:endParaRPr lang="ru-RU"/>
        </a:p>
      </dgm:t>
    </dgm:pt>
    <dgm:pt modelId="{9A985AC4-6666-495F-93B7-814AF7A6FDAE}" type="pres">
      <dgm:prSet presAssocID="{4A2FD4D7-27D6-4DE8-A6EC-B2CCB93005B4}" presName="node" presStyleLbl="node1" presStyleIdx="2" presStyleCnt="4" custRadScaleRad="95508" custRadScaleInc="-6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AAA9F2-9402-4C35-9EE2-5AD340942611}" type="pres">
      <dgm:prSet presAssocID="{D12AB2CB-355A-4771-82BB-7B8A68548F33}" presName="parTrans" presStyleLbl="sibTrans2D1" presStyleIdx="3" presStyleCnt="4"/>
      <dgm:spPr/>
      <dgm:t>
        <a:bodyPr/>
        <a:lstStyle/>
        <a:p>
          <a:endParaRPr lang="ru-RU"/>
        </a:p>
      </dgm:t>
    </dgm:pt>
    <dgm:pt modelId="{824A31C6-2000-49CB-A5F3-B212032F7373}" type="pres">
      <dgm:prSet presAssocID="{D12AB2CB-355A-4771-82BB-7B8A68548F33}" presName="connectorText" presStyleLbl="sibTrans2D1" presStyleIdx="3" presStyleCnt="4"/>
      <dgm:spPr/>
      <dgm:t>
        <a:bodyPr/>
        <a:lstStyle/>
        <a:p>
          <a:endParaRPr lang="ru-RU"/>
        </a:p>
      </dgm:t>
    </dgm:pt>
    <dgm:pt modelId="{111E5739-1781-45C0-9EF7-81EDFC0ED2D9}" type="pres">
      <dgm:prSet presAssocID="{5E74FF45-5515-4030-AE63-ED766CD8D754}" presName="node" presStyleLbl="node1" presStyleIdx="3" presStyleCnt="4" custScaleX="103674" custScaleY="106189" custRadScaleRad="95011" custRadScaleInc="-50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6BE31F3-D3D7-4583-B1B0-8654AB4B39C0}" type="presOf" srcId="{B578B37B-3A92-45AC-BCEF-347FBC6B6ADE}" destId="{C87E6627-FD33-4FC4-A35B-A60EA24D8BF0}" srcOrd="0" destOrd="0" presId="urn:microsoft.com/office/officeart/2005/8/layout/radial5"/>
    <dgm:cxn modelId="{5DE2AA09-2BC2-49CD-B088-7442CFB30CD8}" type="presOf" srcId="{D12AB2CB-355A-4771-82BB-7B8A68548F33}" destId="{824A31C6-2000-49CB-A5F3-B212032F7373}" srcOrd="1" destOrd="0" presId="urn:microsoft.com/office/officeart/2005/8/layout/radial5"/>
    <dgm:cxn modelId="{33CBB80A-8729-42E0-8246-33578EBA7801}" type="presOf" srcId="{E9A42BAF-246A-4DA3-9E29-FFEACBCAD67C}" destId="{6CB7B4CC-E66A-47D2-9017-211FA66F812E}" srcOrd="0" destOrd="0" presId="urn:microsoft.com/office/officeart/2005/8/layout/radial5"/>
    <dgm:cxn modelId="{1265188F-95E6-445A-8986-3A44C918F1B8}" srcId="{B41E110B-E902-4EDF-AC3D-11B90104F631}" destId="{00ABC4B9-A224-4FAE-BCC2-448DD8F55980}" srcOrd="0" destOrd="0" parTransId="{E9A42BAF-246A-4DA3-9E29-FFEACBCAD67C}" sibTransId="{269DCC86-FA7D-45BB-AAA4-0E8C61BD8BAF}"/>
    <dgm:cxn modelId="{94A9D6D8-5655-45E1-A6DE-8B9E077B9849}" type="presOf" srcId="{B41E110B-E902-4EDF-AC3D-11B90104F631}" destId="{529A6F88-5ECC-4518-883F-02246A77DC88}" srcOrd="0" destOrd="0" presId="urn:microsoft.com/office/officeart/2005/8/layout/radial5"/>
    <dgm:cxn modelId="{469FD91A-4904-43E1-8EDA-5083281829BB}" type="presOf" srcId="{E0DDCC88-1C98-45F5-ADE5-993EBE8F9397}" destId="{283B1D37-84D0-4E42-9D13-76FFFC58D962}" srcOrd="1" destOrd="0" presId="urn:microsoft.com/office/officeart/2005/8/layout/radial5"/>
    <dgm:cxn modelId="{F98B827D-5171-44EA-8C3B-BE50E1728491}" type="presOf" srcId="{FDBE9E74-424E-421A-8D09-A734E12CF99B}" destId="{D7B8D583-1EF0-4F1B-9311-CEDC849426CF}" srcOrd="0" destOrd="0" presId="urn:microsoft.com/office/officeart/2005/8/layout/radial5"/>
    <dgm:cxn modelId="{49198350-A7EA-4CCA-A22A-63E9B682B42A}" type="presOf" srcId="{E0DDCC88-1C98-45F5-ADE5-993EBE8F9397}" destId="{2B32EB07-36EE-4D3B-A281-E9816EDB4804}" srcOrd="0" destOrd="0" presId="urn:microsoft.com/office/officeart/2005/8/layout/radial5"/>
    <dgm:cxn modelId="{87D830CF-B52D-482E-8309-981F65DF1F8B}" type="presOf" srcId="{4A2FD4D7-27D6-4DE8-A6EC-B2CCB93005B4}" destId="{9A985AC4-6666-495F-93B7-814AF7A6FDAE}" srcOrd="0" destOrd="0" presId="urn:microsoft.com/office/officeart/2005/8/layout/radial5"/>
    <dgm:cxn modelId="{D71A3673-5C16-40EC-8327-07D4FAF3ADDA}" srcId="{FDBE9E74-424E-421A-8D09-A734E12CF99B}" destId="{B41E110B-E902-4EDF-AC3D-11B90104F631}" srcOrd="0" destOrd="0" parTransId="{CA3FEB31-AC09-4552-80A5-4D1322F5AB40}" sibTransId="{2F71909D-6A19-4E13-9F6D-9A12ED462A75}"/>
    <dgm:cxn modelId="{403DF184-94FC-43FC-9AF6-9E8E4AA61F1B}" srcId="{B41E110B-E902-4EDF-AC3D-11B90104F631}" destId="{4A2FD4D7-27D6-4DE8-A6EC-B2CCB93005B4}" srcOrd="2" destOrd="0" parTransId="{B578B37B-3A92-45AC-BCEF-347FBC6B6ADE}" sibTransId="{4029B7AC-68F9-48D0-8ACB-00F65230BAEE}"/>
    <dgm:cxn modelId="{8651F844-AF19-4D9A-BD0B-24AFA2314E11}" srcId="{B41E110B-E902-4EDF-AC3D-11B90104F631}" destId="{A5945F96-414C-4500-AC9F-5CC9B030B150}" srcOrd="1" destOrd="0" parTransId="{E0DDCC88-1C98-45F5-ADE5-993EBE8F9397}" sibTransId="{FB70A299-80D8-4652-8556-8DC36C33B685}"/>
    <dgm:cxn modelId="{91CC6DF7-E32A-42AC-A305-DC9E06AE9D4E}" type="presOf" srcId="{5E74FF45-5515-4030-AE63-ED766CD8D754}" destId="{111E5739-1781-45C0-9EF7-81EDFC0ED2D9}" srcOrd="0" destOrd="0" presId="urn:microsoft.com/office/officeart/2005/8/layout/radial5"/>
    <dgm:cxn modelId="{6A2557AD-3969-4B6F-905A-7BE8F873DFE3}" type="presOf" srcId="{E9A42BAF-246A-4DA3-9E29-FFEACBCAD67C}" destId="{2912757E-6E51-4D9E-9391-7072B1EBBF4B}" srcOrd="1" destOrd="0" presId="urn:microsoft.com/office/officeart/2005/8/layout/radial5"/>
    <dgm:cxn modelId="{FF8533DE-B555-49D4-8C97-085D65C4EE42}" type="presOf" srcId="{B578B37B-3A92-45AC-BCEF-347FBC6B6ADE}" destId="{09F038F8-5896-4CC8-B386-11302EE646EC}" srcOrd="1" destOrd="0" presId="urn:microsoft.com/office/officeart/2005/8/layout/radial5"/>
    <dgm:cxn modelId="{686B8BA2-C20B-49EC-8238-3C061D0867BB}" type="presOf" srcId="{00ABC4B9-A224-4FAE-BCC2-448DD8F55980}" destId="{1F6654F6-54A5-450D-A778-3AEE3D14A2E8}" srcOrd="0" destOrd="0" presId="urn:microsoft.com/office/officeart/2005/8/layout/radial5"/>
    <dgm:cxn modelId="{A061CA83-DCEC-44D2-801C-B1E4EB4C7160}" type="presOf" srcId="{D12AB2CB-355A-4771-82BB-7B8A68548F33}" destId="{0BAAA9F2-9402-4C35-9EE2-5AD340942611}" srcOrd="0" destOrd="0" presId="urn:microsoft.com/office/officeart/2005/8/layout/radial5"/>
    <dgm:cxn modelId="{BCEC6B28-5C44-432A-ADB3-F0A2C618647F}" srcId="{B41E110B-E902-4EDF-AC3D-11B90104F631}" destId="{5E74FF45-5515-4030-AE63-ED766CD8D754}" srcOrd="3" destOrd="0" parTransId="{D12AB2CB-355A-4771-82BB-7B8A68548F33}" sibTransId="{246C18A2-6A4F-4D75-B3FA-5952E04AC4BC}"/>
    <dgm:cxn modelId="{8F2754D0-E367-44ED-B1A7-32D5085A35B3}" type="presOf" srcId="{A5945F96-414C-4500-AC9F-5CC9B030B150}" destId="{6D1EA370-A5C0-4EDA-99D0-AB2320E0E609}" srcOrd="0" destOrd="0" presId="urn:microsoft.com/office/officeart/2005/8/layout/radial5"/>
    <dgm:cxn modelId="{7495BCD8-6E01-41C6-9D0F-C554412F401E}" type="presParOf" srcId="{D7B8D583-1EF0-4F1B-9311-CEDC849426CF}" destId="{529A6F88-5ECC-4518-883F-02246A77DC88}" srcOrd="0" destOrd="0" presId="urn:microsoft.com/office/officeart/2005/8/layout/radial5"/>
    <dgm:cxn modelId="{1FFD10CF-E1A0-4130-8F65-B66F6E8CE148}" type="presParOf" srcId="{D7B8D583-1EF0-4F1B-9311-CEDC849426CF}" destId="{6CB7B4CC-E66A-47D2-9017-211FA66F812E}" srcOrd="1" destOrd="0" presId="urn:microsoft.com/office/officeart/2005/8/layout/radial5"/>
    <dgm:cxn modelId="{FDADAFBD-C7A4-4CC1-9F7F-E4E38C1C5EDC}" type="presParOf" srcId="{6CB7B4CC-E66A-47D2-9017-211FA66F812E}" destId="{2912757E-6E51-4D9E-9391-7072B1EBBF4B}" srcOrd="0" destOrd="0" presId="urn:microsoft.com/office/officeart/2005/8/layout/radial5"/>
    <dgm:cxn modelId="{064EDAC4-D03A-41F4-9E78-AB6528000BCB}" type="presParOf" srcId="{D7B8D583-1EF0-4F1B-9311-CEDC849426CF}" destId="{1F6654F6-54A5-450D-A778-3AEE3D14A2E8}" srcOrd="2" destOrd="0" presId="urn:microsoft.com/office/officeart/2005/8/layout/radial5"/>
    <dgm:cxn modelId="{E130CB37-4DDD-4F1A-9305-0D6FBAC2AC89}" type="presParOf" srcId="{D7B8D583-1EF0-4F1B-9311-CEDC849426CF}" destId="{2B32EB07-36EE-4D3B-A281-E9816EDB4804}" srcOrd="3" destOrd="0" presId="urn:microsoft.com/office/officeart/2005/8/layout/radial5"/>
    <dgm:cxn modelId="{E20394CB-CAA8-485B-B6A2-71FB716B8A11}" type="presParOf" srcId="{2B32EB07-36EE-4D3B-A281-E9816EDB4804}" destId="{283B1D37-84D0-4E42-9D13-76FFFC58D962}" srcOrd="0" destOrd="0" presId="urn:microsoft.com/office/officeart/2005/8/layout/radial5"/>
    <dgm:cxn modelId="{2208A0F6-3DCE-4966-B2B7-9718E00B9402}" type="presParOf" srcId="{D7B8D583-1EF0-4F1B-9311-CEDC849426CF}" destId="{6D1EA370-A5C0-4EDA-99D0-AB2320E0E609}" srcOrd="4" destOrd="0" presId="urn:microsoft.com/office/officeart/2005/8/layout/radial5"/>
    <dgm:cxn modelId="{7BF29647-E9B5-4AA4-9C14-6EABEAFA0B18}" type="presParOf" srcId="{D7B8D583-1EF0-4F1B-9311-CEDC849426CF}" destId="{C87E6627-FD33-4FC4-A35B-A60EA24D8BF0}" srcOrd="5" destOrd="0" presId="urn:microsoft.com/office/officeart/2005/8/layout/radial5"/>
    <dgm:cxn modelId="{43CA4A9A-048D-473F-94A8-86765336E811}" type="presParOf" srcId="{C87E6627-FD33-4FC4-A35B-A60EA24D8BF0}" destId="{09F038F8-5896-4CC8-B386-11302EE646EC}" srcOrd="0" destOrd="0" presId="urn:microsoft.com/office/officeart/2005/8/layout/radial5"/>
    <dgm:cxn modelId="{70F7C99A-E8BB-4C56-979A-14AB0650B147}" type="presParOf" srcId="{D7B8D583-1EF0-4F1B-9311-CEDC849426CF}" destId="{9A985AC4-6666-495F-93B7-814AF7A6FDAE}" srcOrd="6" destOrd="0" presId="urn:microsoft.com/office/officeart/2005/8/layout/radial5"/>
    <dgm:cxn modelId="{E8FEC8AC-DD76-4951-9F9F-08797C7AEB1D}" type="presParOf" srcId="{D7B8D583-1EF0-4F1B-9311-CEDC849426CF}" destId="{0BAAA9F2-9402-4C35-9EE2-5AD340942611}" srcOrd="7" destOrd="0" presId="urn:microsoft.com/office/officeart/2005/8/layout/radial5"/>
    <dgm:cxn modelId="{A7E15394-790A-48F7-810F-88FBD05386F9}" type="presParOf" srcId="{0BAAA9F2-9402-4C35-9EE2-5AD340942611}" destId="{824A31C6-2000-49CB-A5F3-B212032F7373}" srcOrd="0" destOrd="0" presId="urn:microsoft.com/office/officeart/2005/8/layout/radial5"/>
    <dgm:cxn modelId="{B8598034-D5A3-4905-993D-CD840636904B}" type="presParOf" srcId="{D7B8D583-1EF0-4F1B-9311-CEDC849426CF}" destId="{111E5739-1781-45C0-9EF7-81EDFC0ED2D9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B60F0D-3895-4110-8EA9-1BFF05C020F5}">
      <dsp:nvSpPr>
        <dsp:cNvPr id="0" name=""/>
        <dsp:cNvSpPr/>
      </dsp:nvSpPr>
      <dsp:spPr>
        <a:xfrm>
          <a:off x="1612307" y="1575678"/>
          <a:ext cx="953564" cy="95356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rgbClr val="C00000"/>
              </a:solidFill>
            </a:rPr>
            <a:t>Всего: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rgbClr val="C00000"/>
              </a:solidFill>
            </a:rPr>
            <a:t>1014</a:t>
          </a:r>
          <a:endParaRPr lang="ru-RU" sz="1200" kern="1200" dirty="0">
            <a:solidFill>
              <a:srgbClr val="C00000"/>
            </a:solidFill>
          </a:endParaRPr>
        </a:p>
      </dsp:txBody>
      <dsp:txXfrm>
        <a:off x="1751953" y="1715324"/>
        <a:ext cx="674272" cy="674272"/>
      </dsp:txXfrm>
    </dsp:sp>
    <dsp:sp modelId="{DCD12C3A-B99C-4BF1-A712-97A25FCB7926}">
      <dsp:nvSpPr>
        <dsp:cNvPr id="0" name=""/>
        <dsp:cNvSpPr/>
      </dsp:nvSpPr>
      <dsp:spPr>
        <a:xfrm rot="16130024">
          <a:off x="2003987" y="1359636"/>
          <a:ext cx="145380" cy="16626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/>
        </a:p>
      </dsp:txBody>
      <dsp:txXfrm rot="10800000">
        <a:off x="2026238" y="1414690"/>
        <a:ext cx="101766" cy="99758"/>
      </dsp:txXfrm>
    </dsp:sp>
    <dsp:sp modelId="{82231594-109C-4B84-B380-C0A0C070F665}">
      <dsp:nvSpPr>
        <dsp:cNvPr id="0" name=""/>
        <dsp:cNvSpPr/>
      </dsp:nvSpPr>
      <dsp:spPr>
        <a:xfrm>
          <a:off x="1465694" y="109698"/>
          <a:ext cx="1191955" cy="1191955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700" kern="1200" dirty="0" smtClean="0"/>
            <a:t>Входящая корреспонденция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700" kern="1200" dirty="0" smtClean="0"/>
            <a:t>350</a:t>
          </a:r>
          <a:endParaRPr lang="ru-RU" sz="700" kern="1200" dirty="0"/>
        </a:p>
      </dsp:txBody>
      <dsp:txXfrm>
        <a:off x="1640252" y="284256"/>
        <a:ext cx="842839" cy="842839"/>
      </dsp:txXfrm>
    </dsp:sp>
    <dsp:sp modelId="{840CD7AD-D683-4052-97E3-09D598E06455}">
      <dsp:nvSpPr>
        <dsp:cNvPr id="0" name=""/>
        <dsp:cNvSpPr/>
      </dsp:nvSpPr>
      <dsp:spPr>
        <a:xfrm rot="21560024">
          <a:off x="2642107" y="1961829"/>
          <a:ext cx="183763" cy="16626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/>
        </a:p>
      </dsp:txBody>
      <dsp:txXfrm>
        <a:off x="2642109" y="1995371"/>
        <a:ext cx="133884" cy="99758"/>
      </dsp:txXfrm>
    </dsp:sp>
    <dsp:sp modelId="{CABB62A7-6469-4EB8-8F9E-E3E5A721B017}">
      <dsp:nvSpPr>
        <dsp:cNvPr id="0" name=""/>
        <dsp:cNvSpPr/>
      </dsp:nvSpPr>
      <dsp:spPr>
        <a:xfrm>
          <a:off x="2912500" y="1439976"/>
          <a:ext cx="1191955" cy="1191955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700" kern="1200" dirty="0" err="1" smtClean="0"/>
            <a:t>Факсограммы</a:t>
          </a:r>
          <a:r>
            <a:rPr lang="ru-RU" sz="700" kern="1200" dirty="0" smtClean="0"/>
            <a:t>, протоколы 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700" kern="1200" dirty="0" smtClean="0"/>
            <a:t>280</a:t>
          </a:r>
          <a:endParaRPr lang="ru-RU" sz="700" kern="1200" dirty="0"/>
        </a:p>
      </dsp:txBody>
      <dsp:txXfrm>
        <a:off x="3087058" y="1614534"/>
        <a:ext cx="842839" cy="842839"/>
      </dsp:txXfrm>
    </dsp:sp>
    <dsp:sp modelId="{46733290-EA59-4055-B4F4-089FB5CEA95F}">
      <dsp:nvSpPr>
        <dsp:cNvPr id="0" name=""/>
        <dsp:cNvSpPr/>
      </dsp:nvSpPr>
      <dsp:spPr>
        <a:xfrm rot="5487108">
          <a:off x="1971038" y="2631252"/>
          <a:ext cx="202551" cy="16626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/>
        </a:p>
      </dsp:txBody>
      <dsp:txXfrm rot="10800000">
        <a:off x="1996609" y="2639573"/>
        <a:ext cx="152672" cy="99758"/>
      </dsp:txXfrm>
    </dsp:sp>
    <dsp:sp modelId="{B321F2B6-7797-4EAF-95A3-F85CA87ADDF0}">
      <dsp:nvSpPr>
        <dsp:cNvPr id="0" name=""/>
        <dsp:cNvSpPr/>
      </dsp:nvSpPr>
      <dsp:spPr>
        <a:xfrm>
          <a:off x="1456250" y="2910948"/>
          <a:ext cx="1191955" cy="1191955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700" kern="1200" dirty="0" smtClean="0"/>
            <a:t>Исходящая корреспонденция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700" kern="1200" dirty="0" smtClean="0"/>
            <a:t>308</a:t>
          </a:r>
          <a:endParaRPr lang="ru-RU" sz="700" kern="1200" dirty="0"/>
        </a:p>
      </dsp:txBody>
      <dsp:txXfrm>
        <a:off x="1630808" y="3085506"/>
        <a:ext cx="842839" cy="842839"/>
      </dsp:txXfrm>
    </dsp:sp>
    <dsp:sp modelId="{7B4DF141-6CA4-4C84-BDC0-E0E14E7FA396}">
      <dsp:nvSpPr>
        <dsp:cNvPr id="0" name=""/>
        <dsp:cNvSpPr/>
      </dsp:nvSpPr>
      <dsp:spPr>
        <a:xfrm rot="10800536">
          <a:off x="1298207" y="1969223"/>
          <a:ext cx="221963" cy="16626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/>
        </a:p>
      </dsp:txBody>
      <dsp:txXfrm rot="10800000">
        <a:off x="1348086" y="2002479"/>
        <a:ext cx="172084" cy="99758"/>
      </dsp:txXfrm>
    </dsp:sp>
    <dsp:sp modelId="{51493195-115C-40E6-BF91-A8053DD1EE35}">
      <dsp:nvSpPr>
        <dsp:cNvPr id="0" name=""/>
        <dsp:cNvSpPr/>
      </dsp:nvSpPr>
      <dsp:spPr>
        <a:xfrm>
          <a:off x="1552" y="1456250"/>
          <a:ext cx="1191955" cy="1191955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700" kern="1200" dirty="0" smtClean="0"/>
            <a:t>Заявления граждан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700" kern="1200" dirty="0" smtClean="0"/>
            <a:t>76</a:t>
          </a:r>
          <a:endParaRPr lang="ru-RU" sz="700" kern="1200" dirty="0"/>
        </a:p>
      </dsp:txBody>
      <dsp:txXfrm>
        <a:off x="176110" y="1630808"/>
        <a:ext cx="842839" cy="84283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9A6F88-5ECC-4518-883F-02246A77DC88}">
      <dsp:nvSpPr>
        <dsp:cNvPr id="0" name=""/>
        <dsp:cNvSpPr/>
      </dsp:nvSpPr>
      <dsp:spPr>
        <a:xfrm>
          <a:off x="1650772" y="1603640"/>
          <a:ext cx="969182" cy="96918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C00000"/>
              </a:solidFill>
            </a:rPr>
            <a:t>Всего: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C00000"/>
              </a:solidFill>
            </a:rPr>
            <a:t>88</a:t>
          </a:r>
          <a:endParaRPr lang="ru-RU" sz="1400" kern="1200" dirty="0">
            <a:solidFill>
              <a:srgbClr val="C00000"/>
            </a:solidFill>
          </a:endParaRPr>
        </a:p>
      </dsp:txBody>
      <dsp:txXfrm>
        <a:off x="1792705" y="1745573"/>
        <a:ext cx="685316" cy="685316"/>
      </dsp:txXfrm>
    </dsp:sp>
    <dsp:sp modelId="{6CB7B4CC-E66A-47D2-9017-211FA66F812E}">
      <dsp:nvSpPr>
        <dsp:cNvPr id="0" name=""/>
        <dsp:cNvSpPr/>
      </dsp:nvSpPr>
      <dsp:spPr>
        <a:xfrm rot="16200000">
          <a:off x="2031979" y="1311453"/>
          <a:ext cx="206767" cy="20595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/>
        </a:p>
      </dsp:txBody>
      <dsp:txXfrm>
        <a:off x="2062872" y="1383536"/>
        <a:ext cx="144982" cy="123571"/>
      </dsp:txXfrm>
    </dsp:sp>
    <dsp:sp modelId="{1F6654F6-54A5-450D-A778-3AEE3D14A2E8}">
      <dsp:nvSpPr>
        <dsp:cNvPr id="0" name=""/>
        <dsp:cNvSpPr/>
      </dsp:nvSpPr>
      <dsp:spPr>
        <a:xfrm>
          <a:off x="1529624" y="2035"/>
          <a:ext cx="1211478" cy="1211478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Постановления главы МО Митино 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8</a:t>
          </a:r>
          <a:endParaRPr lang="ru-RU" sz="900" kern="1200" dirty="0"/>
        </a:p>
      </dsp:txBody>
      <dsp:txXfrm>
        <a:off x="1707041" y="179452"/>
        <a:ext cx="856644" cy="856644"/>
      </dsp:txXfrm>
    </dsp:sp>
    <dsp:sp modelId="{2B32EB07-36EE-4D3B-A281-E9816EDB4804}">
      <dsp:nvSpPr>
        <dsp:cNvPr id="0" name=""/>
        <dsp:cNvSpPr/>
      </dsp:nvSpPr>
      <dsp:spPr>
        <a:xfrm>
          <a:off x="2705782" y="1985256"/>
          <a:ext cx="206767" cy="20595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/>
        </a:p>
      </dsp:txBody>
      <dsp:txXfrm>
        <a:off x="2705782" y="2026446"/>
        <a:ext cx="144982" cy="123571"/>
      </dsp:txXfrm>
    </dsp:sp>
    <dsp:sp modelId="{6D1EA370-A5C0-4EDA-99D0-AB2320E0E609}">
      <dsp:nvSpPr>
        <dsp:cNvPr id="0" name=""/>
        <dsp:cNvSpPr/>
      </dsp:nvSpPr>
      <dsp:spPr>
        <a:xfrm>
          <a:off x="3010081" y="1482492"/>
          <a:ext cx="1211478" cy="1211478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Распоряжения аппарата СД МО Митино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38</a:t>
          </a:r>
          <a:endParaRPr lang="ru-RU" sz="900" kern="1200" dirty="0"/>
        </a:p>
      </dsp:txBody>
      <dsp:txXfrm>
        <a:off x="3187498" y="1659909"/>
        <a:ext cx="856644" cy="856644"/>
      </dsp:txXfrm>
    </dsp:sp>
    <dsp:sp modelId="{C87E6627-FD33-4FC4-A35B-A60EA24D8BF0}">
      <dsp:nvSpPr>
        <dsp:cNvPr id="0" name=""/>
        <dsp:cNvSpPr/>
      </dsp:nvSpPr>
      <dsp:spPr>
        <a:xfrm rot="5383206">
          <a:off x="2052736" y="2626797"/>
          <a:ext cx="171521" cy="20595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/>
        </a:p>
      </dsp:txBody>
      <dsp:txXfrm>
        <a:off x="2078338" y="2642259"/>
        <a:ext cx="120065" cy="123571"/>
      </dsp:txXfrm>
    </dsp:sp>
    <dsp:sp modelId="{9A985AC4-6666-495F-93B7-814AF7A6FDAE}">
      <dsp:nvSpPr>
        <dsp:cNvPr id="0" name=""/>
        <dsp:cNvSpPr/>
      </dsp:nvSpPr>
      <dsp:spPr>
        <a:xfrm>
          <a:off x="1536531" y="2896431"/>
          <a:ext cx="1211478" cy="1211478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Постановления аппарата СД МО Митино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28</a:t>
          </a:r>
          <a:endParaRPr lang="ru-RU" sz="900" kern="1200" dirty="0"/>
        </a:p>
      </dsp:txBody>
      <dsp:txXfrm>
        <a:off x="1713948" y="3073848"/>
        <a:ext cx="856644" cy="856644"/>
      </dsp:txXfrm>
    </dsp:sp>
    <dsp:sp modelId="{0BAAA9F2-9402-4C35-9EE2-5AD340942611}">
      <dsp:nvSpPr>
        <dsp:cNvPr id="0" name=""/>
        <dsp:cNvSpPr/>
      </dsp:nvSpPr>
      <dsp:spPr>
        <a:xfrm rot="10663137">
          <a:off x="1430777" y="2010218"/>
          <a:ext cx="155813" cy="20595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/>
        </a:p>
      </dsp:txBody>
      <dsp:txXfrm rot="10800000">
        <a:off x="1477502" y="2050478"/>
        <a:ext cx="109069" cy="123571"/>
      </dsp:txXfrm>
    </dsp:sp>
    <dsp:sp modelId="{111E5739-1781-45C0-9EF7-81EDFC0ED2D9}">
      <dsp:nvSpPr>
        <dsp:cNvPr id="0" name=""/>
        <dsp:cNvSpPr/>
      </dsp:nvSpPr>
      <dsp:spPr>
        <a:xfrm>
          <a:off x="101886" y="1500988"/>
          <a:ext cx="1255988" cy="1286456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/>
            <a:t>Распоряжения главы МО 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/>
            <a:t>Митино 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/>
            <a:t>14</a:t>
          </a:r>
          <a:endParaRPr lang="ru-RU" sz="800" kern="1200" dirty="0"/>
        </a:p>
      </dsp:txBody>
      <dsp:txXfrm>
        <a:off x="285821" y="1689385"/>
        <a:ext cx="888118" cy="9096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0.5641</cdr:x>
      <cdr:y>0.01695</cdr:y>
    </cdr:from>
    <cdr:to>
      <cdr:x>1</cdr:x>
      <cdr:y>0.98305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752528" y="72012"/>
          <a:ext cx="3672408" cy="410445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100" dirty="0" smtClean="0"/>
            <a:t> </a:t>
          </a:r>
        </a:p>
        <a:p xmlns:a="http://schemas.openxmlformats.org/drawingml/2006/main">
          <a:pPr algn="ctr"/>
          <a:r>
            <a:rPr lang="ru-RU" sz="1800" dirty="0" smtClean="0"/>
            <a:t>2022 год</a:t>
          </a:r>
        </a:p>
        <a:p xmlns:a="http://schemas.openxmlformats.org/drawingml/2006/main">
          <a:pPr algn="ctr"/>
          <a:r>
            <a:rPr lang="ru-RU" sz="1800" dirty="0" smtClean="0"/>
            <a:t>Поступило – 4 обращения</a:t>
          </a:r>
        </a:p>
        <a:p xmlns:a="http://schemas.openxmlformats.org/drawingml/2006/main">
          <a:pPr algn="ctr"/>
          <a:r>
            <a:rPr lang="ru-RU" sz="1800" dirty="0" smtClean="0"/>
            <a:t>Согласовано – 4 адреса</a:t>
          </a:r>
        </a:p>
        <a:p xmlns:a="http://schemas.openxmlformats.org/drawingml/2006/main">
          <a:pPr algn="ctr"/>
          <a:r>
            <a:rPr lang="ru-RU" sz="1800" dirty="0" smtClean="0"/>
            <a:t>Отклонено - 0</a:t>
          </a:r>
          <a:endParaRPr lang="ru-RU" sz="1800" dirty="0"/>
        </a:p>
      </cdr:txBody>
    </cdr:sp>
  </cdr:relSizeAnchor>
  <cdr:relSizeAnchor xmlns:cdr="http://schemas.openxmlformats.org/drawingml/2006/chartDrawing">
    <cdr:from>
      <cdr:x>0.74747</cdr:x>
      <cdr:y>0.71186</cdr:y>
    </cdr:from>
    <cdr:to>
      <cdr:x>0.9697</cdr:x>
      <cdr:y>0.81356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5328592" y="3024336"/>
          <a:ext cx="1584210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0.65657</cdr:x>
      <cdr:y>0.59322</cdr:y>
    </cdr:from>
    <cdr:to>
      <cdr:x>0.85859</cdr:x>
      <cdr:y>0.71186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4680520" y="2520280"/>
          <a:ext cx="1440160" cy="5040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0.68687</cdr:x>
      <cdr:y>0.61017</cdr:y>
    </cdr:from>
    <cdr:to>
      <cdr:x>0.9596</cdr:x>
      <cdr:y>0.76271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4896544" y="2592288"/>
          <a:ext cx="1944216" cy="6480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0.66667</cdr:x>
      <cdr:y>0.62712</cdr:y>
    </cdr:from>
    <cdr:to>
      <cdr:x>0.95655</cdr:x>
      <cdr:y>0.8932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4752528" y="2664296"/>
          <a:ext cx="2066528" cy="11304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0.66667</cdr:x>
      <cdr:y>0.59322</cdr:y>
    </cdr:from>
    <cdr:to>
      <cdr:x>0.92929</cdr:x>
      <cdr:y>0.76271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4752528" y="2520280"/>
          <a:ext cx="1872208" cy="7200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0.78082</cdr:x>
      <cdr:y>0.86441</cdr:y>
    </cdr:from>
    <cdr:to>
      <cdr:x>1</cdr:x>
      <cdr:y>0.99489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5566303" y="3672408"/>
          <a:ext cx="1562489" cy="55437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0.82828</cdr:x>
      <cdr:y>0.67797</cdr:y>
    </cdr:from>
    <cdr:to>
      <cdr:x>0.95655</cdr:x>
      <cdr:y>0.8932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5904656" y="288032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0.67677</cdr:x>
      <cdr:y>0.62712</cdr:y>
    </cdr:from>
    <cdr:to>
      <cdr:x>0.95655</cdr:x>
      <cdr:y>0.71186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4824536" y="2664296"/>
          <a:ext cx="1994520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0.80808</cdr:x>
      <cdr:y>0.64407</cdr:y>
    </cdr:from>
    <cdr:to>
      <cdr:x>0.93635</cdr:x>
      <cdr:y>0.8932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5760640" y="2736304"/>
          <a:ext cx="914400" cy="10584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0.83838</cdr:x>
      <cdr:y>0.67797</cdr:y>
    </cdr:from>
    <cdr:to>
      <cdr:x>0.96665</cdr:x>
      <cdr:y>0.8932</cdr:y>
    </cdr:to>
    <cdr:sp macro="" textlink="">
      <cdr:nvSpPr>
        <cdr:cNvPr id="12" name="TextBox 11"/>
        <cdr:cNvSpPr txBox="1"/>
      </cdr:nvSpPr>
      <cdr:spPr>
        <a:xfrm xmlns:a="http://schemas.openxmlformats.org/drawingml/2006/main">
          <a:off x="5976664" y="288032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0.75758</cdr:x>
      <cdr:y>0.84746</cdr:y>
    </cdr:from>
    <cdr:to>
      <cdr:x>0.9899</cdr:x>
      <cdr:y>0.94915</cdr:y>
    </cdr:to>
    <cdr:sp macro="" textlink="">
      <cdr:nvSpPr>
        <cdr:cNvPr id="14" name="TextBox 13"/>
        <cdr:cNvSpPr txBox="1"/>
      </cdr:nvSpPr>
      <cdr:spPr>
        <a:xfrm xmlns:a="http://schemas.openxmlformats.org/drawingml/2006/main">
          <a:off x="5400600" y="3600400"/>
          <a:ext cx="1656184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800" dirty="0"/>
        </a:p>
      </cdr:txBody>
    </cdr:sp>
  </cdr:relSizeAnchor>
  <cdr:relSizeAnchor xmlns:cdr="http://schemas.openxmlformats.org/drawingml/2006/chartDrawing">
    <cdr:from>
      <cdr:x>0.76768</cdr:x>
      <cdr:y>0.81356</cdr:y>
    </cdr:from>
    <cdr:to>
      <cdr:x>0.90605</cdr:x>
      <cdr:y>0.89831</cdr:y>
    </cdr:to>
    <cdr:sp macro="" textlink="">
      <cdr:nvSpPr>
        <cdr:cNvPr id="15" name="TextBox 14"/>
        <cdr:cNvSpPr txBox="1"/>
      </cdr:nvSpPr>
      <cdr:spPr>
        <a:xfrm xmlns:a="http://schemas.openxmlformats.org/drawingml/2006/main">
          <a:off x="5472608" y="3456384"/>
          <a:ext cx="986408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60" cy="496253"/>
          </a:xfrm>
          <a:prstGeom prst="rect">
            <a:avLst/>
          </a:prstGeom>
        </p:spPr>
        <p:txBody>
          <a:bodyPr vert="horz" lIns="95550" tIns="47775" rIns="95550" bIns="47775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2" y="0"/>
            <a:ext cx="2945660" cy="496253"/>
          </a:xfrm>
          <a:prstGeom prst="rect">
            <a:avLst/>
          </a:prstGeom>
        </p:spPr>
        <p:txBody>
          <a:bodyPr vert="horz" lIns="95550" tIns="47775" rIns="95550" bIns="47775" rtlCol="0"/>
          <a:lstStyle>
            <a:lvl1pPr algn="r">
              <a:defRPr sz="1300"/>
            </a:lvl1pPr>
          </a:lstStyle>
          <a:p>
            <a:fld id="{99A18737-6ED6-45A3-83FF-E79330A531A8}" type="datetimeFigureOut">
              <a:rPr lang="ru-RU" smtClean="0"/>
              <a:t>09.03.2023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7075"/>
            <a:ext cx="2945660" cy="496253"/>
          </a:xfrm>
          <a:prstGeom prst="rect">
            <a:avLst/>
          </a:prstGeom>
        </p:spPr>
        <p:txBody>
          <a:bodyPr vert="horz" lIns="95550" tIns="47775" rIns="95550" bIns="47775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2" y="9427075"/>
            <a:ext cx="2945660" cy="496253"/>
          </a:xfrm>
          <a:prstGeom prst="rect">
            <a:avLst/>
          </a:prstGeom>
        </p:spPr>
        <p:txBody>
          <a:bodyPr vert="horz" lIns="95550" tIns="47775" rIns="95550" bIns="47775" rtlCol="0" anchor="b"/>
          <a:lstStyle>
            <a:lvl1pPr algn="r">
              <a:defRPr sz="1300"/>
            </a:lvl1pPr>
          </a:lstStyle>
          <a:p>
            <a:fld id="{D5CE9AA7-D7F1-4297-977D-2D67E98DFC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23533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60" cy="496253"/>
          </a:xfrm>
          <a:prstGeom prst="rect">
            <a:avLst/>
          </a:prstGeom>
        </p:spPr>
        <p:txBody>
          <a:bodyPr vert="horz" lIns="95550" tIns="47775" rIns="95550" bIns="47775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2" y="0"/>
            <a:ext cx="2945660" cy="496253"/>
          </a:xfrm>
          <a:prstGeom prst="rect">
            <a:avLst/>
          </a:prstGeom>
        </p:spPr>
        <p:txBody>
          <a:bodyPr vert="horz" lIns="95550" tIns="47775" rIns="95550" bIns="47775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16EA6EE4-A368-4844-85CB-AF5D69C64E19}" type="datetimeFigureOut">
              <a:rPr lang="ru-RU"/>
              <a:pPr>
                <a:defRPr/>
              </a:pPr>
              <a:t>09.03.2023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59350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50" tIns="47775" rIns="95550" bIns="47775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4399"/>
            <a:ext cx="5438140" cy="4466273"/>
          </a:xfrm>
          <a:prstGeom prst="rect">
            <a:avLst/>
          </a:prstGeom>
        </p:spPr>
        <p:txBody>
          <a:bodyPr vert="horz" lIns="95550" tIns="47775" rIns="95550" bIns="47775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7075"/>
            <a:ext cx="2945660" cy="496253"/>
          </a:xfrm>
          <a:prstGeom prst="rect">
            <a:avLst/>
          </a:prstGeom>
        </p:spPr>
        <p:txBody>
          <a:bodyPr vert="horz" lIns="95550" tIns="47775" rIns="95550" bIns="47775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2" y="9427075"/>
            <a:ext cx="2945660" cy="496253"/>
          </a:xfrm>
          <a:prstGeom prst="rect">
            <a:avLst/>
          </a:prstGeom>
        </p:spPr>
        <p:txBody>
          <a:bodyPr vert="horz" lIns="95550" tIns="47775" rIns="95550" bIns="47775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F95AD4B4-B3BF-4DDB-AD73-EAEC20C523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977033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39A424-71A0-4356-91B0-2AF8E3C98172}" type="datetimeFigureOut">
              <a:rPr lang="ru-RU"/>
              <a:pPr>
                <a:defRPr/>
              </a:pPr>
              <a:t>09.03.2023</a:t>
            </a:fld>
            <a:endParaRPr lang="ru-RU"/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C607A7-7216-438C-816A-3BD99DF1DE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6861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00EB03-3821-4560-B860-4498AC63536D}" type="datetimeFigureOut">
              <a:rPr lang="ru-RU"/>
              <a:pPr>
                <a:defRPr/>
              </a:pPr>
              <a:t>09.03.2023</a:t>
            </a:fld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46792F-537A-49D0-8CD5-9D8651BBCD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7570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DF403-4B92-402B-AB8B-0E7D111E2856}" type="datetimeFigureOut">
              <a:rPr lang="ru-RU"/>
              <a:pPr>
                <a:defRPr/>
              </a:pPr>
              <a:t>09.03.2023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8F7DF2-A121-4788-A717-84C3785A9B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7320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4B0938-C2C7-4E93-B09A-5CD4F6748970}" type="datetimeFigureOut">
              <a:rPr lang="ru-RU"/>
              <a:pPr>
                <a:defRPr/>
              </a:pPr>
              <a:t>09.03.2023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2BD8FE-B88D-4320-BE05-1591E671DC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0163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43F9A2-D196-46B7-8316-BC61202167F7}" type="datetimeFigureOut">
              <a:rPr lang="ru-RU"/>
              <a:pPr>
                <a:defRPr/>
              </a:pPr>
              <a:t>09.03.2023</a:t>
            </a:fld>
            <a:endParaRPr lang="ru-RU"/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450BD4-BB90-4BC9-8E3F-4E137A6618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67827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D4C3EB-5C00-4B62-B27A-9C4D34E2AB11}" type="datetimeFigureOut">
              <a:rPr lang="ru-RU"/>
              <a:pPr>
                <a:defRPr/>
              </a:pPr>
              <a:t>09.03.2023</a:t>
            </a:fld>
            <a:endParaRPr lang="ru-RU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7C79A9-06B7-4069-B185-D42012D500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8236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125A76-137F-4A48-A3D6-704283424229}" type="datetimeFigureOut">
              <a:rPr lang="ru-RU"/>
              <a:pPr>
                <a:defRPr/>
              </a:pPr>
              <a:t>09.03.2023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90D3F8-72F4-4446-A1BC-10396AFA26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0997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782AE5-977D-46CD-83DD-B8D68CFA0EAE}" type="datetimeFigureOut">
              <a:rPr lang="ru-RU"/>
              <a:pPr>
                <a:defRPr/>
              </a:pPr>
              <a:t>09.03.2023</a:t>
            </a:fld>
            <a:endParaRPr lang="ru-RU"/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BBEB92-67BB-4878-ADEC-25EF55E083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4573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F85F27-3899-4897-9DB6-390A2D0BD1CE}" type="datetimeFigureOut">
              <a:rPr lang="ru-RU"/>
              <a:pPr>
                <a:defRPr/>
              </a:pPr>
              <a:t>09.03.2023</a:t>
            </a:fld>
            <a:endParaRPr lang="ru-RU"/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C77EA4-3BA1-452C-B353-A7A94C2728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148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7C1299-C3E8-4044-8AD1-542651A431FC}" type="datetimeFigureOut">
              <a:rPr lang="ru-RU"/>
              <a:pPr>
                <a:defRPr/>
              </a:pPr>
              <a:t>09.03.2023</a:t>
            </a:fld>
            <a:endParaRPr lang="ru-RU"/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61AB8F-2664-49CD-A2C9-EAD51C6305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6445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72D31B-A73B-43D4-B27E-0248C9F5F17C}" type="datetimeFigureOut">
              <a:rPr lang="ru-RU"/>
              <a:pPr>
                <a:defRPr/>
              </a:pPr>
              <a:t>09.03.2023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9DD5CB-F9FA-4AB8-A2BB-B8B7E5D366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3476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29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0129EBA8-8C73-4B09-936F-AF37EAC338E5}" type="datetimeFigureOut">
              <a:rPr lang="ru-RU"/>
              <a:pPr>
                <a:defRPr/>
              </a:pPr>
              <a:t>09.03.2023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97818A3A-2996-47E4-A81A-0EA2B6DCAA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1" r:id="rId4"/>
    <p:sldLayoutId id="2147483717" r:id="rId5"/>
    <p:sldLayoutId id="2147483712" r:id="rId6"/>
    <p:sldLayoutId id="2147483718" r:id="rId7"/>
    <p:sldLayoutId id="2147483719" r:id="rId8"/>
    <p:sldLayoutId id="2147483720" r:id="rId9"/>
    <p:sldLayoutId id="2147483713" r:id="rId10"/>
    <p:sldLayoutId id="214748372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7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jpeg"/><Relationship Id="rId3" Type="http://schemas.openxmlformats.org/officeDocument/2006/relationships/image" Target="../media/image19.jpeg"/><Relationship Id="rId7" Type="http://schemas.openxmlformats.org/officeDocument/2006/relationships/image" Target="../media/image22.jpeg"/><Relationship Id="rId12" Type="http://schemas.openxmlformats.org/officeDocument/2006/relationships/image" Target="../media/image27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5" Type="http://schemas.openxmlformats.org/officeDocument/2006/relationships/image" Target="../media/image16.jpeg"/><Relationship Id="rId10" Type="http://schemas.openxmlformats.org/officeDocument/2006/relationships/image" Target="../media/image25.jpeg"/><Relationship Id="rId4" Type="http://schemas.openxmlformats.org/officeDocument/2006/relationships/image" Target="../media/image20.jpeg"/><Relationship Id="rId9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4"/>
          <p:cNvSpPr txBox="1">
            <a:spLocks noChangeArrowheads="1"/>
          </p:cNvSpPr>
          <p:nvPr/>
        </p:nvSpPr>
        <p:spPr bwMode="auto">
          <a:xfrm>
            <a:off x="1187624" y="2564904"/>
            <a:ext cx="6048672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3600" dirty="0" smtClean="0">
              <a:solidFill>
                <a:srgbClr val="C00000"/>
              </a:solidFill>
              <a:latin typeface="GreekS" pitchFamily="2" charset="0"/>
              <a:ea typeface="GreekS" pitchFamily="2" charset="0"/>
              <a:cs typeface="GreekS" pitchFamily="2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48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B05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GreekS" pitchFamily="2" charset="0"/>
              <a:ea typeface="GreekS" pitchFamily="2" charset="0"/>
              <a:cs typeface="GreekS" pitchFamily="2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4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GreekS" pitchFamily="2" charset="0"/>
                <a:ea typeface="GreekS" pitchFamily="2" charset="0"/>
                <a:cs typeface="GreekS" pitchFamily="2" charset="0"/>
              </a:rPr>
              <a:t>Отчет главы муниципального округа Митино </a:t>
            </a:r>
          </a:p>
        </p:txBody>
      </p:sp>
      <p:pic>
        <p:nvPicPr>
          <p:cNvPr id="1026" name="Picture 2" descr="C:\Users\Оля\Desktop\gerb_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9" y="408337"/>
            <a:ext cx="3152138" cy="2876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6614728"/>
              </p:ext>
            </p:extLst>
          </p:nvPr>
        </p:nvGraphicFramePr>
        <p:xfrm>
          <a:off x="395536" y="188640"/>
          <a:ext cx="7920880" cy="64906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36704"/>
                <a:gridCol w="1584176"/>
              </a:tblGrid>
              <a:tr h="679377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Наименование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2022 год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10453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Размещение объектов капитального строительства</a:t>
                      </a:r>
                      <a:endParaRPr lang="ru-RU" sz="16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(градостроительные планы земельных участков, проекты планировки </a:t>
                      </a:r>
                      <a:r>
                        <a:rPr lang="ru-RU" sz="1600" dirty="0" smtClean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территорий)</a:t>
                      </a:r>
                    </a:p>
                  </a:txBody>
                  <a:tcPr marL="59286" marR="59286" marT="0" marB="0"/>
                </a:tc>
                <a:tc rowSpan="7"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  <a:p>
                      <a:pPr algn="ctr"/>
                      <a:endParaRPr lang="ru-RU" sz="16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ru-RU" sz="16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ru-RU" sz="16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ru-RU" sz="16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  <a:p>
                      <a:pPr algn="ctr"/>
                      <a:endParaRPr lang="ru-RU" sz="16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ru-RU" sz="16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  <a:p>
                      <a:pPr algn="ctr"/>
                      <a:endParaRPr lang="ru-RU" sz="16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ru-RU" sz="16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ru-RU" sz="16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  <a:p>
                      <a:pPr algn="ctr"/>
                      <a:endParaRPr lang="ru-RU" sz="16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ru-RU" sz="16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ru-RU" sz="16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  <a:p>
                      <a:pPr algn="ctr"/>
                      <a:endParaRPr lang="ru-RU" sz="16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ru-RU" sz="16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  <a:p>
                      <a:pPr algn="ctr"/>
                      <a:endParaRPr lang="ru-RU" sz="16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43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6793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Межевание территории</a:t>
                      </a:r>
                      <a:endParaRPr lang="ru-RU" sz="16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6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6" marR="59286" marT="0" marB="0"/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10453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Размещение некапитальных объектов</a:t>
                      </a:r>
                      <a:endParaRPr lang="ru-RU" sz="16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(объекты мелкорозничной торговой сети)</a:t>
                      </a:r>
                      <a:endParaRPr lang="ru-RU" sz="16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6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6" marR="59286" marT="0" marB="0"/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8362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Согласование мест размещения ярмарок выходного дня и проведение мониторинга их работы</a:t>
                      </a:r>
                      <a:endParaRPr lang="ru-RU" sz="16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6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6" marR="59286" marT="0" marB="0"/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8362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Согласование установки ограждений на территориях многоквартирных домов</a:t>
                      </a:r>
                      <a:endParaRPr lang="ru-RU" sz="16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6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6" marR="59286" marT="0" marB="0"/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6793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Участие депутатов в комиссиях по открытию и приемке работ (благоустройство, жилой фонд)</a:t>
                      </a:r>
                      <a:endParaRPr lang="ru-RU" sz="16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6" marR="59286" marT="0" marB="0"/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6793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Прочие вопросы </a:t>
                      </a:r>
                      <a:endParaRPr lang="ru-RU" sz="16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6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6" marR="59286" marT="0" marB="0"/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8815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740080" cy="792088"/>
          </a:xfrm>
        </p:spPr>
        <p:txBody>
          <a:bodyPr>
            <a:noAutofit/>
          </a:bodyPr>
          <a:lstStyle/>
          <a:p>
            <a:pPr algn="ctr"/>
            <a:r>
              <a:rPr lang="ru-RU" sz="2400" b="1" cap="none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/>
            </a:r>
            <a:br>
              <a:rPr lang="ru-RU" sz="2400" b="1" cap="none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ru-RU" sz="2400" b="1" cap="none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/>
            </a:r>
            <a:br>
              <a:rPr lang="ru-RU" sz="2400" b="1" cap="none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ru-RU" sz="2200" b="1" cap="none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ИНФОРМАЦИЯ</a:t>
            </a:r>
            <a:br>
              <a:rPr lang="ru-RU" sz="2200" b="1" cap="none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ru-RU" sz="2200" b="1" cap="none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о дополнительных полномочиях Советов депутатов</a:t>
            </a:r>
            <a:br>
              <a:rPr lang="ru-RU" sz="2200" b="1" cap="none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ru-RU" sz="2200" b="1" cap="none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в муниципальных округах в городе Москве</a:t>
            </a:r>
            <a:r>
              <a:rPr lang="ru-RU" sz="2400" b="1" cap="none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/>
            </a:r>
            <a:br>
              <a:rPr lang="ru-RU" sz="2400" b="1" cap="none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ru-RU" sz="2400" b="1" cap="none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/>
            </a:r>
            <a:br>
              <a:rPr lang="ru-RU" sz="2400" b="1" cap="none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endParaRPr lang="ru-RU" sz="2400" b="1" cap="none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B05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196752"/>
            <a:ext cx="8659688" cy="5328592"/>
          </a:xfrm>
        </p:spPr>
        <p:txBody>
          <a:bodyPr/>
          <a:lstStyle/>
          <a:p>
            <a:pPr>
              <a:buNone/>
            </a:pPr>
            <a:endParaRPr lang="ru-RU" sz="1300" dirty="0" smtClean="0"/>
          </a:p>
          <a:p>
            <a:pPr marL="0" lvl="0" indent="0" algn="just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ru-RU" sz="1400" b="1" dirty="0">
                <a:solidFill>
                  <a:srgbClr val="465E9C">
                    <a:lumMod val="75000"/>
                  </a:srgbClr>
                </a:solidFill>
                <a:latin typeface="Arial"/>
              </a:rPr>
              <a:t> </a:t>
            </a:r>
            <a:r>
              <a:rPr lang="ru-RU" sz="1600" b="1" dirty="0">
                <a:solidFill>
                  <a:srgbClr val="465E9C">
                    <a:lumMod val="75000"/>
                  </a:srgbClr>
                </a:solidFill>
                <a:latin typeface="Arial"/>
              </a:rPr>
              <a:t>На депутатов Советов депутатов муниципальных округов города Москвы в соответствии с Законом города Москвы от 11 июля 2012 года № 39 «О наделении органов местного самоуправления муниципальных округов в городе Москве отдельными полномочиями города Москвы» (далее – Закон) возложена реализация следующих отдельных полномочий города Москвы. </a:t>
            </a:r>
          </a:p>
          <a:p>
            <a:pPr marL="0" lvl="0" indent="0" algn="just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ru-RU" sz="1600" b="1" dirty="0">
                <a:solidFill>
                  <a:srgbClr val="465E9C">
                    <a:lumMod val="75000"/>
                  </a:srgbClr>
                </a:solidFill>
                <a:latin typeface="Arial"/>
              </a:rPr>
              <a:t>  Органы местного самоуправления муниципальных округов в городе Москве (далее - органы местного самоуправления) наделяются следующими отдельными полномочиями города Москвы в сфере организации деятельности управы района города Москвы (далее - управа района) и городских организаций:</a:t>
            </a:r>
          </a:p>
          <a:p>
            <a:pPr marL="0" lvl="0" indent="0" algn="just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ru-RU" sz="1600" b="1" dirty="0">
                <a:solidFill>
                  <a:srgbClr val="465E9C">
                    <a:lumMod val="75000"/>
                  </a:srgbClr>
                </a:solidFill>
                <a:latin typeface="Arial"/>
              </a:rPr>
              <a:t>1) ежегодное заслушивание отчета главы управы района о результатах деятельности управы района;</a:t>
            </a:r>
          </a:p>
          <a:p>
            <a:pPr marL="0" lvl="0" indent="0" algn="just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ru-RU" sz="1600" b="1" dirty="0">
                <a:solidFill>
                  <a:srgbClr val="465E9C">
                    <a:lumMod val="75000"/>
                  </a:srgbClr>
                </a:solidFill>
                <a:latin typeface="Arial"/>
              </a:rPr>
              <a:t>2) выражение недоверия главе управы района;</a:t>
            </a:r>
          </a:p>
          <a:p>
            <a:pPr marL="0" lvl="0" indent="0" algn="just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ru-RU" sz="1600" b="1" dirty="0">
                <a:solidFill>
                  <a:srgbClr val="465E9C">
                    <a:lumMod val="75000"/>
                  </a:srgbClr>
                </a:solidFill>
                <a:latin typeface="Arial"/>
              </a:rPr>
              <a:t>3) ежегодное заслушивание информации руководителя государственного казенного учреждения города Москвы инженерной службы района или государственного бюджетного учреждения  города Москвы </a:t>
            </a:r>
            <a:r>
              <a:rPr lang="ru-RU" sz="1600" b="1" dirty="0" err="1">
                <a:solidFill>
                  <a:srgbClr val="465E9C">
                    <a:lumMod val="75000"/>
                  </a:srgbClr>
                </a:solidFill>
                <a:latin typeface="Arial"/>
              </a:rPr>
              <a:t>Жилищник</a:t>
            </a:r>
            <a:r>
              <a:rPr lang="ru-RU" sz="1600" b="1" dirty="0">
                <a:solidFill>
                  <a:srgbClr val="465E9C">
                    <a:lumMod val="75000"/>
                  </a:srgbClr>
                </a:solidFill>
                <a:latin typeface="Arial"/>
              </a:rPr>
              <a:t> района о работе учреждения;</a:t>
            </a:r>
          </a:p>
          <a:p>
            <a:pPr marL="0" lvl="0" indent="0" algn="just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ru-RU" sz="1600" b="1" dirty="0">
                <a:solidFill>
                  <a:srgbClr val="465E9C">
                    <a:lumMod val="75000"/>
                  </a:srgbClr>
                </a:solidFill>
                <a:latin typeface="Arial"/>
              </a:rPr>
              <a:t>4) ежегодное заслушивание информации руководителя многофункционального центра предоставления государственных услуг о работе по обслуживанию населения соответствующего муниципального округа;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404664"/>
            <a:ext cx="8686800" cy="5832648"/>
          </a:xfrm>
        </p:spPr>
        <p:txBody>
          <a:bodyPr/>
          <a:lstStyle/>
          <a:p>
            <a:pPr>
              <a:buNone/>
            </a:pPr>
            <a:r>
              <a:rPr lang="ru-RU" sz="1200" dirty="0" smtClean="0"/>
              <a:t> 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88640"/>
            <a:ext cx="8856984" cy="5709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auto">
              <a:spcBef>
                <a:spcPts val="0"/>
              </a:spcBef>
              <a:spcAft>
                <a:spcPts val="0"/>
              </a:spcAft>
            </a:pPr>
            <a:endParaRPr lang="ru-RU" sz="1500" b="1" dirty="0" smtClean="0">
              <a:solidFill>
                <a:srgbClr val="465E9C">
                  <a:lumMod val="75000"/>
                </a:srgbClr>
              </a:solidFill>
              <a:latin typeface="Arial"/>
              <a:cs typeface="+mn-cs"/>
            </a:endParaRPr>
          </a:p>
          <a:p>
            <a:pPr lvl="0" algn="just" fontAlgn="auto">
              <a:spcBef>
                <a:spcPts val="0"/>
              </a:spcBef>
              <a:spcAft>
                <a:spcPts val="0"/>
              </a:spcAft>
            </a:pPr>
            <a:endParaRPr lang="ru-RU" sz="1500" b="1" dirty="0">
              <a:solidFill>
                <a:srgbClr val="465E9C">
                  <a:lumMod val="75000"/>
                </a:srgbClr>
              </a:solidFill>
              <a:latin typeface="Arial"/>
              <a:cs typeface="+mn-cs"/>
            </a:endParaRPr>
          </a:p>
          <a:p>
            <a:pPr lvl="0" algn="just" fontAlgn="auto">
              <a:spcBef>
                <a:spcPts val="0"/>
              </a:spcBef>
              <a:spcAft>
                <a:spcPts val="0"/>
              </a:spcAft>
            </a:pPr>
            <a:endParaRPr lang="ru-RU" sz="1500" b="1" dirty="0" smtClean="0">
              <a:solidFill>
                <a:srgbClr val="465E9C">
                  <a:lumMod val="75000"/>
                </a:srgbClr>
              </a:solidFill>
              <a:latin typeface="Arial"/>
              <a:cs typeface="+mn-cs"/>
            </a:endParaRPr>
          </a:p>
          <a:p>
            <a:pPr lvl="0" algn="just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srgbClr val="465E9C">
                    <a:lumMod val="75000"/>
                  </a:srgbClr>
                </a:solidFill>
                <a:latin typeface="Arial"/>
                <a:cs typeface="+mn-cs"/>
              </a:rPr>
              <a:t>5</a:t>
            </a:r>
            <a:r>
              <a:rPr lang="ru-RU" sz="1600" b="1" dirty="0">
                <a:solidFill>
                  <a:srgbClr val="465E9C">
                    <a:lumMod val="75000"/>
                  </a:srgbClr>
                </a:solidFill>
                <a:latin typeface="Arial"/>
                <a:cs typeface="+mn-cs"/>
              </a:rPr>
              <a:t>) ежегодное заслушивание информации руководителя амбулаторно-поликлинического учреждения, обслуживающего население соответствующего муниципального округа, о работе учреждения;</a:t>
            </a:r>
          </a:p>
          <a:p>
            <a:pPr lvl="0" algn="just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>
                <a:solidFill>
                  <a:srgbClr val="465E9C">
                    <a:lumMod val="75000"/>
                  </a:srgbClr>
                </a:solidFill>
                <a:latin typeface="Arial"/>
                <a:cs typeface="+mn-cs"/>
              </a:rPr>
              <a:t>6) ежегодное заслушивание информации руководителя территориального центра социального обслуживания населения, обслуживающего население соответствующего муниципального округа, о работе учреждения;</a:t>
            </a:r>
          </a:p>
          <a:p>
            <a:pPr lvl="0" algn="just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>
                <a:solidFill>
                  <a:srgbClr val="465E9C">
                    <a:lumMod val="75000"/>
                  </a:srgbClr>
                </a:solidFill>
                <a:latin typeface="Arial"/>
                <a:cs typeface="+mn-cs"/>
              </a:rPr>
              <a:t>7) ежегодное заслушивание информации руководителя подразделения государственного учреждения города Москвы, осуществляющего охрану, содержание и использование особо охраняемой природной территории, расположенной на территории соответствующего муниципального округа;</a:t>
            </a:r>
          </a:p>
          <a:p>
            <a:pPr lvl="0" algn="just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>
                <a:solidFill>
                  <a:srgbClr val="465E9C">
                    <a:lumMod val="75000"/>
                  </a:srgbClr>
                </a:solidFill>
                <a:latin typeface="Arial"/>
                <a:cs typeface="+mn-cs"/>
              </a:rPr>
              <a:t>8) заслушивание информации руководителя государственной общеобразовательной организации города Москвы, обслуживающей население соответствующего муниципального округа, об осуществлении образовательной деятельности - в случае необходимости, но не более одного раза в год;</a:t>
            </a:r>
          </a:p>
          <a:p>
            <a:pPr lvl="0" algn="just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>
                <a:solidFill>
                  <a:srgbClr val="465E9C">
                    <a:lumMod val="75000"/>
                  </a:srgbClr>
                </a:solidFill>
                <a:latin typeface="Arial"/>
                <a:cs typeface="+mn-cs"/>
              </a:rPr>
              <a:t>9) ежегодное заслушивание информации руководителя государственного учреждения города Москвы, подведомственного префектуре соответствующего административного округа города Москвы и осуществляющего организацию досуговой, социально-воспитательной, физкультурно-оздоровительной и спортивной работы с населением по месту жительства, обслуживающего население соответствующего муниципального округа</a:t>
            </a:r>
            <a:r>
              <a:rPr lang="ru-RU" sz="1600" b="1" dirty="0">
                <a:solidFill>
                  <a:prstClr val="black"/>
                </a:solidFill>
                <a:latin typeface="Arial"/>
                <a:cs typeface="+mn-cs"/>
              </a:rPr>
              <a:t>, </a:t>
            </a:r>
            <a:r>
              <a:rPr lang="ru-RU" sz="1600" b="1" dirty="0">
                <a:solidFill>
                  <a:srgbClr val="465E9C">
                    <a:lumMod val="75000"/>
                  </a:srgbClr>
                </a:solidFill>
                <a:latin typeface="Arial"/>
                <a:cs typeface="+mn-cs"/>
              </a:rPr>
              <a:t>о работе учреждения.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-656734"/>
            <a:ext cx="8784976" cy="78021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auto">
              <a:spcBef>
                <a:spcPts val="0"/>
              </a:spcBef>
              <a:spcAft>
                <a:spcPts val="0"/>
              </a:spcAft>
            </a:pPr>
            <a:endParaRPr lang="ru-RU" sz="1500" b="1" dirty="0" smtClean="0">
              <a:solidFill>
                <a:srgbClr val="465E9C">
                  <a:lumMod val="75000"/>
                </a:srgbClr>
              </a:solidFill>
              <a:latin typeface="Arial"/>
              <a:cs typeface="+mn-cs"/>
            </a:endParaRPr>
          </a:p>
          <a:p>
            <a:pPr lvl="0" algn="just" fontAlgn="auto">
              <a:spcBef>
                <a:spcPts val="0"/>
              </a:spcBef>
              <a:spcAft>
                <a:spcPts val="0"/>
              </a:spcAft>
            </a:pPr>
            <a:endParaRPr lang="ru-RU" sz="1500" b="1" dirty="0">
              <a:solidFill>
                <a:srgbClr val="465E9C">
                  <a:lumMod val="75000"/>
                </a:srgbClr>
              </a:solidFill>
              <a:latin typeface="Arial"/>
              <a:cs typeface="+mn-cs"/>
            </a:endParaRPr>
          </a:p>
          <a:p>
            <a:pPr lvl="0" algn="just" fontAlgn="auto">
              <a:spcBef>
                <a:spcPts val="0"/>
              </a:spcBef>
              <a:spcAft>
                <a:spcPts val="0"/>
              </a:spcAft>
            </a:pPr>
            <a:endParaRPr lang="ru-RU" sz="1500" b="1" dirty="0" smtClean="0">
              <a:solidFill>
                <a:srgbClr val="465E9C">
                  <a:lumMod val="75000"/>
                </a:srgbClr>
              </a:solidFill>
              <a:latin typeface="Arial"/>
              <a:cs typeface="+mn-cs"/>
            </a:endParaRPr>
          </a:p>
          <a:p>
            <a:pPr lvl="0" algn="just" fontAlgn="auto">
              <a:spcBef>
                <a:spcPts val="0"/>
              </a:spcBef>
              <a:spcAft>
                <a:spcPts val="0"/>
              </a:spcAft>
            </a:pPr>
            <a:endParaRPr lang="ru-RU" sz="1500" b="1" dirty="0">
              <a:solidFill>
                <a:srgbClr val="465E9C">
                  <a:lumMod val="75000"/>
                </a:srgbClr>
              </a:solidFill>
              <a:latin typeface="Arial"/>
              <a:cs typeface="+mn-cs"/>
            </a:endParaRPr>
          </a:p>
          <a:p>
            <a:pPr lvl="0" algn="just" fontAlgn="auto">
              <a:spcBef>
                <a:spcPts val="0"/>
              </a:spcBef>
              <a:spcAft>
                <a:spcPts val="0"/>
              </a:spcAft>
            </a:pPr>
            <a:endParaRPr lang="ru-RU" sz="1500" b="1" dirty="0" smtClean="0">
              <a:solidFill>
                <a:srgbClr val="465E9C">
                  <a:lumMod val="75000"/>
                </a:srgbClr>
              </a:solidFill>
              <a:latin typeface="Arial"/>
              <a:cs typeface="+mn-cs"/>
            </a:endParaRPr>
          </a:p>
          <a:p>
            <a:pPr lvl="0" algn="just" fontAlgn="auto">
              <a:spcBef>
                <a:spcPts val="0"/>
              </a:spcBef>
              <a:spcAft>
                <a:spcPts val="0"/>
              </a:spcAft>
            </a:pPr>
            <a:endParaRPr lang="ru-RU" sz="1500" b="1" dirty="0" smtClean="0">
              <a:solidFill>
                <a:srgbClr val="465E9C">
                  <a:lumMod val="75000"/>
                </a:srgbClr>
              </a:solidFill>
              <a:latin typeface="Arial"/>
              <a:cs typeface="+mn-cs"/>
            </a:endParaRPr>
          </a:p>
          <a:p>
            <a:pPr lvl="0" algn="just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srgbClr val="465E9C">
                    <a:lumMod val="75000"/>
                  </a:srgbClr>
                </a:solidFill>
                <a:latin typeface="Arial"/>
                <a:cs typeface="+mn-cs"/>
              </a:rPr>
              <a:t>2</a:t>
            </a:r>
            <a:r>
              <a:rPr lang="ru-RU" sz="1600" b="1" dirty="0">
                <a:solidFill>
                  <a:srgbClr val="465E9C">
                    <a:lumMod val="75000"/>
                  </a:srgbClr>
                </a:solidFill>
                <a:latin typeface="Arial"/>
                <a:cs typeface="+mn-cs"/>
              </a:rPr>
              <a:t>. Органы местного самоуправления наделяются следующими отдельными полномочиями города Москвы в сфере благоустройства:</a:t>
            </a:r>
          </a:p>
          <a:p>
            <a:pPr lvl="0" algn="just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>
                <a:solidFill>
                  <a:srgbClr val="465E9C">
                    <a:lumMod val="75000"/>
                  </a:srgbClr>
                </a:solidFill>
                <a:latin typeface="Arial"/>
                <a:cs typeface="+mn-cs"/>
              </a:rPr>
              <a:t>1) согласование внесенного главой управы района ежегодного адресного перечня дворовых территорий для проведения работ по благоустройству дворовых территорий;</a:t>
            </a:r>
          </a:p>
          <a:p>
            <a:pPr lvl="0" algn="just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>
                <a:solidFill>
                  <a:srgbClr val="465E9C">
                    <a:lumMod val="75000"/>
                  </a:srgbClr>
                </a:solidFill>
                <a:latin typeface="Arial"/>
                <a:cs typeface="+mn-cs"/>
              </a:rPr>
              <a:t>2) участие в работе комиссий, осуществляющих открытие работ и приемку выполненных работ по благоустройству дворовых территорий, а также участие в контроле за ходом выполнения указанных работ;</a:t>
            </a:r>
          </a:p>
          <a:p>
            <a:pPr lvl="0" algn="just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>
                <a:solidFill>
                  <a:srgbClr val="465E9C">
                    <a:lumMod val="75000"/>
                  </a:srgbClr>
                </a:solidFill>
                <a:latin typeface="Arial"/>
                <a:cs typeface="+mn-cs"/>
              </a:rPr>
              <a:t>3) согласование плана благоустройства парков и скверов, находящихся в ведении отраслевого органа исполнительной власти города Москвы, осуществляющего функции по разработке и реализации государственной политики в сферах жилищно-коммунального хозяйства и благоустройства, или в ведении префектуры административного округа города Москвы;</a:t>
            </a:r>
          </a:p>
          <a:p>
            <a:pPr lvl="0" algn="just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>
                <a:solidFill>
                  <a:srgbClr val="465E9C">
                    <a:lumMod val="75000"/>
                  </a:srgbClr>
                </a:solidFill>
                <a:latin typeface="Arial"/>
                <a:cs typeface="+mn-cs"/>
              </a:rPr>
              <a:t>4) согласование внесенного главой управы района адресного перечня объектов компенсационного озеленения на территории жилой застройки;</a:t>
            </a:r>
          </a:p>
          <a:p>
            <a:pPr lvl="0" algn="just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>
                <a:solidFill>
                  <a:srgbClr val="465E9C">
                    <a:lumMod val="75000"/>
                  </a:srgbClr>
                </a:solidFill>
                <a:latin typeface="Arial"/>
                <a:cs typeface="+mn-cs"/>
              </a:rPr>
              <a:t>5) согласование установки ограждающих устройств на придомовых территориях многоквартирных домов.</a:t>
            </a:r>
          </a:p>
          <a:p>
            <a:pPr lvl="0" algn="just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>
                <a:solidFill>
                  <a:srgbClr val="465E9C">
                    <a:lumMod val="75000"/>
                  </a:srgbClr>
                </a:solidFill>
                <a:latin typeface="Arial"/>
                <a:cs typeface="+mn-cs"/>
              </a:rPr>
              <a:t>3. Органы местного самоуправления наделяются следующими отдельными полномочиями города Москвы в сфере капитального ремонта и содержания жилищного </a:t>
            </a:r>
            <a:r>
              <a:rPr lang="ru-RU" sz="1600" b="1" dirty="0" smtClean="0">
                <a:solidFill>
                  <a:srgbClr val="465E9C">
                    <a:lumMod val="75000"/>
                  </a:srgbClr>
                </a:solidFill>
                <a:latin typeface="Arial"/>
                <a:cs typeface="+mn-cs"/>
              </a:rPr>
              <a:t>фонда</a:t>
            </a:r>
          </a:p>
          <a:p>
            <a:pPr lvl="0" algn="just" fontAlgn="auto">
              <a:spcBef>
                <a:spcPts val="0"/>
              </a:spcBef>
              <a:spcAft>
                <a:spcPts val="0"/>
              </a:spcAft>
            </a:pPr>
            <a:endParaRPr lang="ru-RU" sz="1600" b="1" dirty="0">
              <a:solidFill>
                <a:srgbClr val="465E9C">
                  <a:lumMod val="75000"/>
                </a:srgbClr>
              </a:solidFill>
              <a:latin typeface="Arial"/>
              <a:cs typeface="+mn-cs"/>
            </a:endParaRPr>
          </a:p>
          <a:p>
            <a:pPr lvl="0" algn="just" fontAlgn="auto">
              <a:spcBef>
                <a:spcPts val="0"/>
              </a:spcBef>
              <a:spcAft>
                <a:spcPts val="0"/>
              </a:spcAft>
            </a:pPr>
            <a:endParaRPr lang="ru-RU" sz="1500" b="1" dirty="0" smtClean="0">
              <a:solidFill>
                <a:srgbClr val="465E9C">
                  <a:lumMod val="75000"/>
                </a:srgbClr>
              </a:solidFill>
              <a:latin typeface="Arial"/>
              <a:cs typeface="+mn-cs"/>
            </a:endParaRPr>
          </a:p>
          <a:p>
            <a:pPr lvl="0" algn="just" fontAlgn="auto">
              <a:spcBef>
                <a:spcPts val="0"/>
              </a:spcBef>
              <a:spcAft>
                <a:spcPts val="0"/>
              </a:spcAft>
            </a:pPr>
            <a:endParaRPr lang="ru-RU" sz="1500" b="1" dirty="0">
              <a:solidFill>
                <a:srgbClr val="465E9C">
                  <a:lumMod val="75000"/>
                </a:srgbClr>
              </a:solidFill>
              <a:latin typeface="Arial"/>
              <a:cs typeface="+mn-cs"/>
            </a:endParaRPr>
          </a:p>
          <a:p>
            <a:pPr lvl="0" algn="just" fontAlgn="auto">
              <a:spcBef>
                <a:spcPts val="0"/>
              </a:spcBef>
              <a:spcAft>
                <a:spcPts val="0"/>
              </a:spcAft>
            </a:pPr>
            <a:endParaRPr lang="ru-RU" sz="1500" b="1" dirty="0" smtClean="0">
              <a:solidFill>
                <a:srgbClr val="465E9C">
                  <a:lumMod val="75000"/>
                </a:srgbClr>
              </a:solidFill>
              <a:latin typeface="Arial"/>
              <a:cs typeface="+mn-cs"/>
            </a:endParaRPr>
          </a:p>
          <a:p>
            <a:pPr lvl="0" algn="just" fontAlgn="auto">
              <a:spcBef>
                <a:spcPts val="0"/>
              </a:spcBef>
              <a:spcAft>
                <a:spcPts val="0"/>
              </a:spcAft>
            </a:pPr>
            <a:endParaRPr lang="ru-RU" sz="1500" b="1" dirty="0">
              <a:solidFill>
                <a:srgbClr val="465E9C">
                  <a:lumMod val="75000"/>
                </a:srgbClr>
              </a:solidFill>
              <a:latin typeface="Arial"/>
              <a:cs typeface="+mn-cs"/>
            </a:endParaRPr>
          </a:p>
          <a:p>
            <a:pPr lvl="0" algn="just" fontAlgn="auto">
              <a:spcBef>
                <a:spcPts val="0"/>
              </a:spcBef>
              <a:spcAft>
                <a:spcPts val="0"/>
              </a:spcAft>
            </a:pPr>
            <a:endParaRPr lang="ru-RU" sz="1500" b="1" dirty="0">
              <a:solidFill>
                <a:srgbClr val="465E9C">
                  <a:lumMod val="75000"/>
                </a:srgbClr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66775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404663"/>
            <a:ext cx="8424936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auto">
              <a:spcBef>
                <a:spcPts val="0"/>
              </a:spcBef>
              <a:spcAft>
                <a:spcPts val="0"/>
              </a:spcAft>
            </a:pPr>
            <a:endParaRPr lang="ru-RU" sz="1400" b="1" dirty="0" smtClean="0">
              <a:solidFill>
                <a:srgbClr val="465E9C">
                  <a:lumMod val="75000"/>
                </a:srgbClr>
              </a:solidFill>
              <a:latin typeface="Arial"/>
              <a:cs typeface="+mn-cs"/>
            </a:endParaRPr>
          </a:p>
          <a:p>
            <a:pPr lvl="0" algn="just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srgbClr val="465E9C">
                    <a:lumMod val="75000"/>
                  </a:srgbClr>
                </a:solidFill>
                <a:latin typeface="Arial"/>
                <a:cs typeface="+mn-cs"/>
              </a:rPr>
              <a:t>1)согласование </a:t>
            </a:r>
            <a:r>
              <a:rPr lang="ru-RU" sz="1600" b="1" dirty="0">
                <a:solidFill>
                  <a:srgbClr val="465E9C">
                    <a:lumMod val="75000"/>
                  </a:srgbClr>
                </a:solidFill>
                <a:latin typeface="Arial"/>
                <a:cs typeface="+mn-cs"/>
              </a:rPr>
              <a:t>внесенного главой управы района ежегодного адресного перечня многоквартирных домов, подлежащих капитальному ремонту полностью за счет средств бюджета города Москвы;</a:t>
            </a:r>
          </a:p>
          <a:p>
            <a:pPr lvl="0" algn="just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>
                <a:solidFill>
                  <a:srgbClr val="465E9C">
                    <a:lumMod val="75000"/>
                  </a:srgbClr>
                </a:solidFill>
                <a:latin typeface="Arial"/>
                <a:cs typeface="+mn-cs"/>
              </a:rPr>
              <a:t>2) участие в работе комиссий, осуществляющих открытие работ и приемку выполненных работ по капитальному ремонту многоквартирных домов, финансирование которого осуществляется полностью за счет средств бюджета города Москвы, участие в контроле за ходом выполнения указанных работ;</a:t>
            </a:r>
          </a:p>
          <a:p>
            <a:pPr lvl="0" algn="just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>
                <a:solidFill>
                  <a:srgbClr val="465E9C">
                    <a:lumMod val="75000"/>
                  </a:srgbClr>
                </a:solidFill>
                <a:latin typeface="Arial"/>
                <a:cs typeface="+mn-cs"/>
              </a:rPr>
              <a:t>3) заслушивание руководителей управляющих организаций о работе по содержанию многоквартирных домов с учетом обращений жителей;</a:t>
            </a:r>
          </a:p>
          <a:p>
            <a:pPr lvl="0" algn="just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>
                <a:solidFill>
                  <a:srgbClr val="465E9C">
                    <a:lumMod val="75000"/>
                  </a:srgbClr>
                </a:solidFill>
                <a:latin typeface="Arial"/>
                <a:cs typeface="+mn-cs"/>
              </a:rPr>
              <a:t>4) организация проведения проверки деятельности управляющих организаций, созыв в случае необходимости по результатам проверки общего собрания собственников помещений в многоквартирном доме для решения вопроса о расторжении договора с управляющей организацией, выборе новой управляющей организации или изменении способа управления многоквартирным домом.</a:t>
            </a:r>
          </a:p>
          <a:p>
            <a:pPr lvl="0" algn="just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>
                <a:solidFill>
                  <a:srgbClr val="465E9C">
                    <a:lumMod val="75000"/>
                  </a:srgbClr>
                </a:solidFill>
                <a:latin typeface="Arial"/>
                <a:cs typeface="+mn-cs"/>
              </a:rPr>
              <a:t>4. Органы местного самоуправления наделяются следующими отдельными полномочиями города Москвы в сфере размещения объектов капитального строительства:</a:t>
            </a:r>
          </a:p>
          <a:p>
            <a:pPr lvl="0" algn="just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>
                <a:solidFill>
                  <a:srgbClr val="465E9C">
                    <a:lumMod val="75000"/>
                  </a:srgbClr>
                </a:solidFill>
                <a:latin typeface="Arial"/>
                <a:cs typeface="+mn-cs"/>
              </a:rPr>
              <a:t>1) согласование проекта правового акта уполномоченного органа исполнительной власти города Москвы, содержащего решение о подготовке проекта планировки территории, предусматривающего размещение объекта религиозного назначения;</a:t>
            </a:r>
          </a:p>
        </p:txBody>
      </p:sp>
    </p:spTree>
    <p:extLst>
      <p:ext uri="{BB962C8B-B14F-4D97-AF65-F5344CB8AC3E}">
        <p14:creationId xmlns:p14="http://schemas.microsoft.com/office/powerpoint/2010/main" val="3375108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332656"/>
            <a:ext cx="8784976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>
                <a:solidFill>
                  <a:srgbClr val="465E9C">
                    <a:lumMod val="75000"/>
                  </a:srgbClr>
                </a:solidFill>
                <a:latin typeface="Arial"/>
                <a:cs typeface="+mn-cs"/>
              </a:rPr>
              <a:t>2) согласование подготовленного на основании схемы расположения земельного участка на кадастровом плане территории проекта правового акта уполномоченного органа исполнительной власти города Москвы о предварительном согласовании предоставления земельного участка в целях размещения объектов гаражного назначения и объектов религиозного назначения, если предусмотренное пунктом 1 настоящей части согласование не проводилось;</a:t>
            </a:r>
          </a:p>
          <a:p>
            <a:pPr lvl="0" algn="just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>
                <a:solidFill>
                  <a:srgbClr val="465E9C">
                    <a:lumMod val="75000"/>
                  </a:srgbClr>
                </a:solidFill>
                <a:latin typeface="Arial"/>
                <a:cs typeface="+mn-cs"/>
              </a:rPr>
              <a:t>5. Органы местного самоуправления наделяются следующими отдельными полномочиями города Москвы в сфере размещения некапитальных объектов:</a:t>
            </a:r>
          </a:p>
          <a:p>
            <a:pPr lvl="0" algn="just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>
                <a:solidFill>
                  <a:srgbClr val="465E9C">
                    <a:lumMod val="75000"/>
                  </a:srgbClr>
                </a:solidFill>
                <a:latin typeface="Arial"/>
                <a:cs typeface="+mn-cs"/>
              </a:rPr>
              <a:t>1) согласование проекта схемы и проекта изменения схемы размещения нестационарных торговых объектов;</a:t>
            </a:r>
          </a:p>
          <a:p>
            <a:pPr lvl="0" algn="just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>
                <a:solidFill>
                  <a:srgbClr val="465E9C">
                    <a:lumMod val="75000"/>
                  </a:srgbClr>
                </a:solidFill>
                <a:latin typeface="Arial"/>
                <a:cs typeface="+mn-cs"/>
              </a:rPr>
              <a:t>2) согласование проекта схемы и проекта изменения схемы размещения сезонных кафе;</a:t>
            </a:r>
          </a:p>
          <a:p>
            <a:pPr lvl="0" algn="just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>
                <a:solidFill>
                  <a:srgbClr val="465E9C">
                    <a:lumMod val="75000"/>
                  </a:srgbClr>
                </a:solidFill>
                <a:latin typeface="Arial"/>
                <a:cs typeface="+mn-cs"/>
              </a:rPr>
              <a:t>3) согласование проекта схемы и проекта изменения схемы размещения иных объектов в случаях, предусмотренных Правительством Москвы.</a:t>
            </a:r>
          </a:p>
          <a:p>
            <a:pPr lvl="0" algn="just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>
                <a:solidFill>
                  <a:srgbClr val="465E9C">
                    <a:lumMod val="75000"/>
                  </a:srgbClr>
                </a:solidFill>
                <a:latin typeface="Arial"/>
                <a:cs typeface="+mn-cs"/>
              </a:rPr>
              <a:t>6. Органы местного самоуправления наделяются полномочиями города Москвы по формированию и утверждению плана дополнительных мероприятий по социально-экономическому развитию районов.</a:t>
            </a:r>
          </a:p>
          <a:p>
            <a:pPr lvl="0" algn="just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>
                <a:solidFill>
                  <a:srgbClr val="465E9C">
                    <a:lumMod val="75000"/>
                  </a:srgbClr>
                </a:solidFill>
                <a:latin typeface="Arial"/>
                <a:cs typeface="+mn-cs"/>
              </a:rPr>
              <a:t>7. Органы местного самоуправления наделяются следующими отдельными полномочиями города Москвы в сфере работы с населением по месту жительства:</a:t>
            </a:r>
          </a:p>
          <a:p>
            <a:pPr lvl="0" algn="just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srgbClr val="465E9C">
                    <a:lumMod val="75000"/>
                  </a:srgbClr>
                </a:solidFill>
                <a:latin typeface="Arial"/>
                <a:cs typeface="+mn-cs"/>
              </a:rPr>
              <a:t>1) согласование </a:t>
            </a:r>
            <a:r>
              <a:rPr lang="ru-RU" sz="1600" b="1" dirty="0">
                <a:solidFill>
                  <a:srgbClr val="465E9C">
                    <a:lumMod val="75000"/>
                  </a:srgbClr>
                </a:solidFill>
                <a:latin typeface="Arial"/>
                <a:cs typeface="+mn-cs"/>
              </a:rPr>
              <a:t>перечня нежилых помещений, находящихся в собственности города Москвы, предназначенных для организации досуговой, социально-воспитательной, физкультурно-оздоровительной и спортивной работы с населением по месту жительства с участием социально ориентированных некоммерческих организаций</a:t>
            </a:r>
            <a:r>
              <a:rPr lang="ru-RU" sz="1600" b="1" dirty="0" smtClean="0">
                <a:solidFill>
                  <a:srgbClr val="465E9C">
                    <a:lumMod val="75000"/>
                  </a:srgbClr>
                </a:solidFill>
                <a:latin typeface="Arial"/>
                <a:cs typeface="+mn-cs"/>
              </a:rPr>
              <a:t>;</a:t>
            </a:r>
          </a:p>
          <a:p>
            <a:pPr lvl="0" fontAlgn="auto">
              <a:spcBef>
                <a:spcPts val="0"/>
              </a:spcBef>
              <a:spcAft>
                <a:spcPts val="0"/>
              </a:spcAft>
            </a:pPr>
            <a:endParaRPr lang="ru-RU" sz="1600" b="1" dirty="0">
              <a:solidFill>
                <a:srgbClr val="465E9C">
                  <a:lumMod val="75000"/>
                </a:srgbClr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91737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-171986"/>
            <a:ext cx="8496944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auto">
              <a:spcBef>
                <a:spcPts val="0"/>
              </a:spcBef>
              <a:spcAft>
                <a:spcPts val="0"/>
              </a:spcAft>
            </a:pPr>
            <a:endParaRPr lang="ru-RU" sz="1400" b="1" dirty="0" smtClean="0">
              <a:solidFill>
                <a:srgbClr val="465E9C">
                  <a:lumMod val="75000"/>
                </a:srgbClr>
              </a:solidFill>
              <a:latin typeface="Arial"/>
              <a:cs typeface="+mn-cs"/>
            </a:endParaRPr>
          </a:p>
          <a:p>
            <a:pPr lvl="0" algn="just" fontAlgn="auto">
              <a:spcBef>
                <a:spcPts val="0"/>
              </a:spcBef>
              <a:spcAft>
                <a:spcPts val="0"/>
              </a:spcAft>
            </a:pPr>
            <a:endParaRPr lang="ru-RU" sz="1400" b="1" dirty="0">
              <a:solidFill>
                <a:srgbClr val="465E9C">
                  <a:lumMod val="75000"/>
                </a:srgbClr>
              </a:solidFill>
              <a:latin typeface="Arial"/>
              <a:cs typeface="+mn-cs"/>
            </a:endParaRPr>
          </a:p>
          <a:p>
            <a:pPr lvl="0" algn="just" fontAlgn="auto">
              <a:spcBef>
                <a:spcPts val="0"/>
              </a:spcBef>
              <a:spcAft>
                <a:spcPts val="0"/>
              </a:spcAft>
            </a:pPr>
            <a:endParaRPr lang="ru-RU" sz="1400" b="1" dirty="0" smtClean="0">
              <a:solidFill>
                <a:srgbClr val="465E9C">
                  <a:lumMod val="75000"/>
                </a:srgbClr>
              </a:solidFill>
              <a:latin typeface="Arial"/>
              <a:cs typeface="+mn-cs"/>
            </a:endParaRPr>
          </a:p>
          <a:p>
            <a:pPr lvl="0" algn="just" fontAlgn="auto">
              <a:spcBef>
                <a:spcPts val="0"/>
              </a:spcBef>
              <a:spcAft>
                <a:spcPts val="0"/>
              </a:spcAft>
            </a:pPr>
            <a:endParaRPr lang="ru-RU" sz="1400" b="1" dirty="0">
              <a:solidFill>
                <a:srgbClr val="465E9C">
                  <a:lumMod val="75000"/>
                </a:srgbClr>
              </a:solidFill>
              <a:latin typeface="Arial"/>
              <a:cs typeface="+mn-cs"/>
            </a:endParaRPr>
          </a:p>
          <a:p>
            <a:pPr lvl="0" algn="just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srgbClr val="465E9C">
                    <a:lumMod val="75000"/>
                  </a:srgbClr>
                </a:solidFill>
                <a:latin typeface="Arial"/>
                <a:cs typeface="+mn-cs"/>
              </a:rPr>
              <a:t>2</a:t>
            </a:r>
            <a:r>
              <a:rPr lang="ru-RU" sz="1600" b="1" dirty="0">
                <a:solidFill>
                  <a:srgbClr val="465E9C">
                    <a:lumMod val="75000"/>
                  </a:srgbClr>
                </a:solidFill>
                <a:latin typeface="Arial"/>
                <a:cs typeface="+mn-cs"/>
              </a:rPr>
              <a:t>) рассмотрение материалов конкурсной комиссии и принятие решения о победителе конкурса на право заключения договора на безвозмездной основе на реализацию социальных программ (проектов) по организации досуговой, социально-воспитательной, физкультурно-оздоровительной и спортивной работы с населением по месту жительства в нежилых помещениях, находящихся в собственности города Москвы;</a:t>
            </a:r>
          </a:p>
          <a:p>
            <a:pPr lvl="0" algn="just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>
                <a:solidFill>
                  <a:srgbClr val="465E9C">
                    <a:lumMod val="75000"/>
                  </a:srgbClr>
                </a:solidFill>
                <a:latin typeface="Arial"/>
                <a:cs typeface="+mn-cs"/>
              </a:rPr>
              <a:t>3) согласование внесенного главой управы района ежеквартального сводного районного календарного плана по досуговой, социально-воспитательной, физкультурно-оздоровительной и спортивной работе с населением по месту жительства.</a:t>
            </a:r>
          </a:p>
          <a:p>
            <a:pPr lvl="0" algn="just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>
                <a:solidFill>
                  <a:srgbClr val="465E9C">
                    <a:lumMod val="75000"/>
                  </a:srgbClr>
                </a:solidFill>
                <a:latin typeface="Arial"/>
                <a:cs typeface="+mn-cs"/>
              </a:rPr>
              <a:t>8. Органы местного самоуправления наделяются полномочием города Москвы по рассмотрению представленных в установленном порядке в уполномоченный орган исполнительной власти города Москвы документов для перевода жилого помещения в нежилое и согласованию проекта решения уполномоченного органа исполнительной власти города Москвы о переводе жилого помещения в нежилое в многоквартирном жилом доме.</a:t>
            </a:r>
          </a:p>
          <a:p>
            <a:pPr lvl="0" algn="just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>
                <a:solidFill>
                  <a:srgbClr val="465E9C">
                    <a:lumMod val="75000"/>
                  </a:srgbClr>
                </a:solidFill>
                <a:latin typeface="Arial"/>
                <a:cs typeface="+mn-cs"/>
              </a:rPr>
              <a:t>9. Органы местного самоуправления наделяются полномочиями города Москвы по согласованию мест размещения ярмарок выходного дня и проведению мониторинга их работы в соответствии с нормативными правовыми актами города Москвы.</a:t>
            </a:r>
          </a:p>
        </p:txBody>
      </p:sp>
    </p:spTree>
    <p:extLst>
      <p:ext uri="{BB962C8B-B14F-4D97-AF65-F5344CB8AC3E}">
        <p14:creationId xmlns:p14="http://schemas.microsoft.com/office/powerpoint/2010/main" val="40200510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260648"/>
            <a:ext cx="8686800" cy="5891485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/>
          <a:lstStyle/>
          <a:p>
            <a:endParaRPr lang="ru-RU" sz="1200" dirty="0" smtClean="0"/>
          </a:p>
          <a:p>
            <a:pPr marL="0" indent="0" algn="ctr">
              <a:buNone/>
            </a:pPr>
            <a:r>
              <a:rPr lang="ru-RU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 Полномочия Совета депутатов</a:t>
            </a:r>
          </a:p>
          <a:p>
            <a:pPr marL="0" indent="0" algn="ctr">
              <a:buNone/>
            </a:pPr>
            <a:r>
              <a:rPr lang="ru-RU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в рамках других правовых актов города Москвы</a:t>
            </a:r>
          </a:p>
          <a:p>
            <a:pPr marL="0" indent="0">
              <a:buNone/>
            </a:pPr>
            <a:r>
              <a:rPr lang="ru-RU" sz="1200" dirty="0" smtClean="0"/>
              <a:t> </a:t>
            </a:r>
          </a:p>
          <a:p>
            <a:pPr marL="0" lvl="0" indent="0" algn="ctr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ru-RU" sz="1300" b="1" cap="all" dirty="0">
                <a:solidFill>
                  <a:srgbClr val="465E9C">
                    <a:lumMod val="75000"/>
                  </a:srgbClr>
                </a:solidFill>
                <a:latin typeface="Arial"/>
                <a:ea typeface="Times New Roman"/>
                <a:cs typeface="Times New Roman"/>
              </a:rPr>
              <a:t>ПРАВИТЕЛЬСТВО МОСКВЫ</a:t>
            </a:r>
            <a:r>
              <a:rPr lang="ru-RU" sz="1300" cap="all" dirty="0">
                <a:solidFill>
                  <a:srgbClr val="465E9C">
                    <a:lumMod val="75000"/>
                  </a:srgbClr>
                </a:solidFill>
                <a:latin typeface="Arial"/>
                <a:ea typeface="Calibri"/>
                <a:cs typeface="Times New Roman"/>
              </a:rPr>
              <a:t/>
            </a:r>
            <a:br>
              <a:rPr lang="ru-RU" sz="1300" cap="all" dirty="0">
                <a:solidFill>
                  <a:srgbClr val="465E9C">
                    <a:lumMod val="75000"/>
                  </a:srgbClr>
                </a:solidFill>
                <a:latin typeface="Arial"/>
                <a:ea typeface="Calibri"/>
                <a:cs typeface="Times New Roman"/>
              </a:rPr>
            </a:br>
            <a:r>
              <a:rPr lang="ru-RU" sz="1400" b="1" cap="all" dirty="0">
                <a:solidFill>
                  <a:srgbClr val="465E9C">
                    <a:lumMod val="75000"/>
                  </a:srgbClr>
                </a:solidFill>
                <a:latin typeface="Arial"/>
                <a:ea typeface="Times New Roman"/>
                <a:cs typeface="Times New Roman"/>
              </a:rPr>
              <a:t> ПОСТАНОВЛЕНИЕ</a:t>
            </a:r>
            <a:r>
              <a:rPr lang="ru-RU" sz="1400" cap="all" dirty="0">
                <a:solidFill>
                  <a:srgbClr val="465E9C">
                    <a:lumMod val="75000"/>
                  </a:srgbClr>
                </a:solidFill>
                <a:latin typeface="Arial"/>
                <a:ea typeface="Calibri"/>
                <a:cs typeface="Times New Roman"/>
              </a:rPr>
              <a:t/>
            </a:r>
            <a:br>
              <a:rPr lang="ru-RU" sz="1400" cap="all" dirty="0">
                <a:solidFill>
                  <a:srgbClr val="465E9C">
                    <a:lumMod val="75000"/>
                  </a:srgbClr>
                </a:solidFill>
                <a:latin typeface="Arial"/>
                <a:ea typeface="Calibri"/>
                <a:cs typeface="Times New Roman"/>
              </a:rPr>
            </a:br>
            <a:r>
              <a:rPr lang="ru-RU" sz="1400" b="1" cap="all" dirty="0">
                <a:solidFill>
                  <a:srgbClr val="465E9C">
                    <a:lumMod val="75000"/>
                  </a:srgbClr>
                </a:solidFill>
                <a:latin typeface="Arial"/>
                <a:ea typeface="Times New Roman"/>
                <a:cs typeface="Times New Roman"/>
              </a:rPr>
              <a:t>от 13 сентября 2012 г. N 484-ПП </a:t>
            </a:r>
            <a:r>
              <a:rPr lang="ru-RU" sz="1400" cap="all" dirty="0">
                <a:solidFill>
                  <a:srgbClr val="465E9C">
                    <a:lumMod val="75000"/>
                  </a:srgbClr>
                </a:solidFill>
                <a:latin typeface="Arial"/>
                <a:ea typeface="Calibri"/>
                <a:cs typeface="Times New Roman"/>
              </a:rPr>
              <a:t/>
            </a:r>
            <a:br>
              <a:rPr lang="ru-RU" sz="1400" cap="all" dirty="0">
                <a:solidFill>
                  <a:srgbClr val="465E9C">
                    <a:lumMod val="75000"/>
                  </a:srgbClr>
                </a:solidFill>
                <a:latin typeface="Arial"/>
                <a:ea typeface="Calibri"/>
                <a:cs typeface="Times New Roman"/>
              </a:rPr>
            </a:br>
            <a:r>
              <a:rPr lang="ru-RU" sz="1400" b="1" cap="all" dirty="0">
                <a:solidFill>
                  <a:srgbClr val="465E9C">
                    <a:lumMod val="75000"/>
                  </a:srgbClr>
                </a:solidFill>
                <a:latin typeface="Arial"/>
                <a:ea typeface="Times New Roman"/>
                <a:cs typeface="Times New Roman"/>
              </a:rPr>
              <a:t>О ДОПОЛНИТЕЛЬНЫХ МЕРОПРИЯТИЯХ ПО СОЦИАЛЬНО-ЭКОНОМИЧЕСКОМУ</a:t>
            </a:r>
            <a:r>
              <a:rPr lang="ru-RU" sz="1400" cap="all" dirty="0">
                <a:solidFill>
                  <a:srgbClr val="465E9C">
                    <a:lumMod val="75000"/>
                  </a:srgbClr>
                </a:solidFill>
                <a:latin typeface="Arial"/>
                <a:ea typeface="Calibri"/>
                <a:cs typeface="Times New Roman"/>
              </a:rPr>
              <a:t/>
            </a:r>
            <a:br>
              <a:rPr lang="ru-RU" sz="1400" cap="all" dirty="0">
                <a:solidFill>
                  <a:srgbClr val="465E9C">
                    <a:lumMod val="75000"/>
                  </a:srgbClr>
                </a:solidFill>
                <a:latin typeface="Arial"/>
                <a:ea typeface="Calibri"/>
                <a:cs typeface="Times New Roman"/>
              </a:rPr>
            </a:br>
            <a:r>
              <a:rPr lang="ru-RU" sz="1400" b="1" cap="all" dirty="0">
                <a:solidFill>
                  <a:srgbClr val="465E9C">
                    <a:lumMod val="75000"/>
                  </a:srgbClr>
                </a:solidFill>
                <a:latin typeface="Arial"/>
                <a:ea typeface="Times New Roman"/>
                <a:cs typeface="Times New Roman"/>
              </a:rPr>
              <a:t>РАЗВИТИЮ РАЙОНОВ ГОРОДА МОСКВЫ</a:t>
            </a:r>
            <a:r>
              <a:rPr lang="ru-RU" sz="1400" cap="all" dirty="0">
                <a:solidFill>
                  <a:srgbClr val="465E9C">
                    <a:lumMod val="75000"/>
                  </a:srgbClr>
                </a:solidFill>
                <a:latin typeface="Arial"/>
                <a:ea typeface="Calibri"/>
                <a:cs typeface="Times New Roman"/>
              </a:rPr>
              <a:t> </a:t>
            </a:r>
            <a:r>
              <a:rPr lang="ru-RU" sz="1400" b="1" cap="all" dirty="0">
                <a:solidFill>
                  <a:srgbClr val="465E9C">
                    <a:lumMod val="75000"/>
                  </a:srgbClr>
                </a:solidFill>
                <a:latin typeface="Arial"/>
                <a:ea typeface="Times New Roman"/>
                <a:cs typeface="Times New Roman"/>
              </a:rPr>
              <a:t>ПЕРЕЧЕНЬ</a:t>
            </a:r>
            <a:r>
              <a:rPr lang="ru-RU" sz="1400" cap="all" dirty="0">
                <a:solidFill>
                  <a:srgbClr val="465E9C">
                    <a:lumMod val="75000"/>
                  </a:srgbClr>
                </a:solidFill>
                <a:latin typeface="Arial"/>
                <a:ea typeface="Calibri"/>
                <a:cs typeface="Times New Roman"/>
              </a:rPr>
              <a:t/>
            </a:r>
            <a:br>
              <a:rPr lang="ru-RU" sz="1400" cap="all" dirty="0">
                <a:solidFill>
                  <a:srgbClr val="465E9C">
                    <a:lumMod val="75000"/>
                  </a:srgbClr>
                </a:solidFill>
                <a:latin typeface="Arial"/>
                <a:ea typeface="Calibri"/>
                <a:cs typeface="Times New Roman"/>
              </a:rPr>
            </a:br>
            <a:r>
              <a:rPr lang="ru-RU" sz="1400" b="1" cap="all" dirty="0">
                <a:solidFill>
                  <a:srgbClr val="465E9C">
                    <a:lumMod val="75000"/>
                  </a:srgbClr>
                </a:solidFill>
                <a:latin typeface="Arial"/>
                <a:ea typeface="Times New Roman"/>
                <a:cs typeface="Times New Roman"/>
              </a:rPr>
              <a:t>НАПРАВЛЕНИЙ РАСХОДОВАНИЯ СРЕДСТВ НА ДОПОЛНИТЕЛЬНЫЕ</a:t>
            </a:r>
            <a:r>
              <a:rPr lang="ru-RU" sz="1400" cap="all" dirty="0">
                <a:solidFill>
                  <a:srgbClr val="465E9C">
                    <a:lumMod val="75000"/>
                  </a:srgbClr>
                </a:solidFill>
                <a:latin typeface="Arial"/>
                <a:ea typeface="Calibri"/>
                <a:cs typeface="Times New Roman"/>
              </a:rPr>
              <a:t/>
            </a:r>
            <a:br>
              <a:rPr lang="ru-RU" sz="1400" cap="all" dirty="0">
                <a:solidFill>
                  <a:srgbClr val="465E9C">
                    <a:lumMod val="75000"/>
                  </a:srgbClr>
                </a:solidFill>
                <a:latin typeface="Arial"/>
                <a:ea typeface="Calibri"/>
                <a:cs typeface="Times New Roman"/>
              </a:rPr>
            </a:br>
            <a:r>
              <a:rPr lang="ru-RU" sz="1400" b="1" cap="all" dirty="0">
                <a:solidFill>
                  <a:srgbClr val="465E9C">
                    <a:lumMod val="75000"/>
                  </a:srgbClr>
                </a:solidFill>
                <a:latin typeface="Arial"/>
                <a:ea typeface="Times New Roman"/>
                <a:cs typeface="Times New Roman"/>
              </a:rPr>
              <a:t>МЕРОПРИЯТИЯ ПО СОЦИАЛЬНО-ЭКОНОМИЧЕСКОМУ</a:t>
            </a:r>
            <a:r>
              <a:rPr lang="ru-RU" sz="1400" cap="all" dirty="0">
                <a:solidFill>
                  <a:srgbClr val="465E9C">
                    <a:lumMod val="75000"/>
                  </a:srgbClr>
                </a:solidFill>
                <a:latin typeface="Arial"/>
                <a:ea typeface="Calibri"/>
                <a:cs typeface="Times New Roman"/>
              </a:rPr>
              <a:t/>
            </a:r>
            <a:br>
              <a:rPr lang="ru-RU" sz="1400" cap="all" dirty="0">
                <a:solidFill>
                  <a:srgbClr val="465E9C">
                    <a:lumMod val="75000"/>
                  </a:srgbClr>
                </a:solidFill>
                <a:latin typeface="Arial"/>
                <a:ea typeface="Calibri"/>
                <a:cs typeface="Times New Roman"/>
              </a:rPr>
            </a:br>
            <a:r>
              <a:rPr lang="ru-RU" sz="1400" b="1" cap="all" dirty="0">
                <a:solidFill>
                  <a:srgbClr val="465E9C">
                    <a:lumMod val="75000"/>
                  </a:srgbClr>
                </a:solidFill>
                <a:latin typeface="Arial"/>
                <a:ea typeface="Times New Roman"/>
                <a:cs typeface="Times New Roman"/>
              </a:rPr>
              <a:t>РАЗВИТИЮ РАЙОНОВ ГОРОДА МОСКВЫ</a:t>
            </a:r>
          </a:p>
          <a:p>
            <a:pPr marL="0" indent="0" algn="just">
              <a:spcBef>
                <a:spcPts val="0"/>
              </a:spcBef>
            </a:pPr>
            <a:r>
              <a:rPr lang="ru-RU" sz="1600" cap="all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1.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Ремонт жилых помещений инвалидов Великой Отечественной войны, ветеранов Великой Отечественной войны, супруги (супруга) погибшего (умершего) инвалида Великой Отечественной войны, ветерана Великой Отечественной войны, не вступившей (не вступившего) в повторный брак, детей-сирот и детей, оставшихся без попечения родителей, лиц из числа детей-сирот и детей, оставшихся без попечения родителей, а также других граждан, признанных нуждающимися районной или окружной комиссией по оказанию адресной социальной помощи нуждающимся жителям города Москвы в соответствии с порядком, установленным префектурами административных округов города Москвы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600" cap="all" dirty="0">
              <a:solidFill>
                <a:srgbClr val="002060"/>
              </a:solidFill>
              <a:latin typeface="Arial"/>
              <a:ea typeface="Times New Roman"/>
              <a:cs typeface="Times New Roman"/>
            </a:endParaRPr>
          </a:p>
          <a:p>
            <a:pPr marL="0" lvl="0" indent="0" algn="just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ru-RU" sz="1600" dirty="0" smtClean="0">
                <a:solidFill>
                  <a:srgbClr val="002060"/>
                </a:solidFill>
                <a:latin typeface="Arial"/>
              </a:rPr>
              <a:t>2</a:t>
            </a:r>
            <a:r>
              <a:rPr lang="ru-RU" sz="1600" dirty="0">
                <a:solidFill>
                  <a:srgbClr val="002060"/>
                </a:solidFill>
                <a:latin typeface="Arial"/>
              </a:rPr>
              <a:t>. Оказание социально-бытовых услуг льготным категориям граждан, проживающих на территории административного округа города Москвы, а также оказание адресной материальной помощи в порядке, установленном префектурами административных округов города Москвы.</a:t>
            </a:r>
          </a:p>
          <a:p>
            <a:pPr marL="0" indent="0">
              <a:buNone/>
            </a:pPr>
            <a:endParaRPr lang="ru-RU" sz="1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-495151"/>
            <a:ext cx="8712968" cy="634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0" cap="none" spc="0" normalizeH="0" baseline="0" noProof="0" dirty="0" smtClean="0">
              <a:ln>
                <a:noFill/>
              </a:ln>
              <a:solidFill>
                <a:srgbClr val="465E9C">
                  <a:lumMod val="75000"/>
                </a:srgbClr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400" b="1" kern="0" dirty="0">
              <a:solidFill>
                <a:srgbClr val="465E9C">
                  <a:lumMod val="75000"/>
                </a:srgbClr>
              </a:solidFill>
              <a:latin typeface="Arial"/>
              <a:cs typeface="+mn-cs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0" cap="none" spc="0" normalizeH="0" baseline="0" noProof="0" dirty="0" smtClean="0">
              <a:ln>
                <a:noFill/>
              </a:ln>
              <a:solidFill>
                <a:srgbClr val="465E9C">
                  <a:lumMod val="75000"/>
                </a:srgbClr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400" b="1" kern="0" dirty="0">
              <a:solidFill>
                <a:srgbClr val="465E9C">
                  <a:lumMod val="75000"/>
                </a:srgbClr>
              </a:solidFill>
              <a:latin typeface="Arial"/>
              <a:cs typeface="+mn-cs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0" cap="none" spc="0" normalizeH="0" baseline="0" noProof="0" dirty="0" smtClean="0">
              <a:ln>
                <a:noFill/>
              </a:ln>
              <a:solidFill>
                <a:srgbClr val="465E9C">
                  <a:lumMod val="75000"/>
                </a:srgbClr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465E9C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3. Благоустройство территорий общего пользования, в том числе дворовых территорий (включая их обустройство, текущий и капитальный ремонт), парков, скверов и иных объектов благоустройства.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465E9C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4. Капитальный ремонт многоквартирных домов, капитальный ремонт нежилых помещений, в том числе переданных органам местного самоуправления для реализации отдельных полномочий города Москвы, спортивных площадок и иных объектов благоустройства, предназначенных для организации физкультурно-оздоровительной и спортивной работы с населением по месту жительства и находящихся в ведении префектур административных округов города Москвы, управ районов города Москвы или подведомственных им учреждений, за исключением капитального ремонта нежилых помещений, в которых размещаются аппараты префектур административных округов города Москвы, управ районов города Москвы.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465E9C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5. Реализация дополнительных мероприятий в сфере досуговой, социально-воспитательной, физкультурно-оздоровительной и спортивной работы с населением по месту жительства, а также приобретение и содержание имущества для указанной работы, в том числе для реализации органами местного самоуправления муниципальных округов отдельных полномочий города Москвы.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465E9C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6. Установка и ремонт общедомового оборудования, позволяющего обеспечить беспрепятственный доступ инвалидов и других лиц с ограничениями жизнедеятельности, включая подъемные платформы</a:t>
            </a: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018223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668072" cy="864096"/>
          </a:xfrm>
        </p:spPr>
        <p:txBody>
          <a:bodyPr>
            <a:normAutofit fontScale="90000"/>
          </a:bodyPr>
          <a:lstStyle/>
          <a:p>
            <a:pPr lvl="0" algn="ctr">
              <a:spcBef>
                <a:spcPct val="20000"/>
              </a:spcBef>
            </a:pPr>
            <a:r>
              <a:rPr lang="ru-RU" sz="2400" b="1" dirty="0" smtClean="0">
                <a:ln w="9000" cmpd="sng">
                  <a:solidFill>
                    <a:srgbClr val="C3986D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ea typeface="+mn-ea"/>
                <a:cs typeface="+mn-cs"/>
              </a:rPr>
              <a:t/>
            </a:r>
            <a:br>
              <a:rPr lang="ru-RU" sz="2400" b="1" dirty="0" smtClean="0">
                <a:ln w="9000" cmpd="sng">
                  <a:solidFill>
                    <a:srgbClr val="C3986D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ea typeface="+mn-ea"/>
                <a:cs typeface="+mn-cs"/>
              </a:rPr>
            </a:br>
            <a:r>
              <a:rPr lang="ru-RU" sz="2400" b="1" dirty="0">
                <a:ln w="9000" cmpd="sng">
                  <a:solidFill>
                    <a:srgbClr val="C3986D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ea typeface="+mn-ea"/>
                <a:cs typeface="+mn-cs"/>
              </a:rPr>
              <a:t/>
            </a:r>
            <a:br>
              <a:rPr lang="ru-RU" sz="2400" b="1" dirty="0">
                <a:ln w="9000" cmpd="sng">
                  <a:solidFill>
                    <a:srgbClr val="C3986D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ea typeface="+mn-ea"/>
                <a:cs typeface="+mn-cs"/>
              </a:rPr>
            </a:br>
            <a:r>
              <a:rPr lang="ru-RU" sz="2400" b="1" cap="none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ea typeface="+mn-ea"/>
                <a:cs typeface="+mn-cs"/>
              </a:rPr>
              <a:t>Полномочия </a:t>
            </a:r>
            <a:r>
              <a:rPr lang="ru-RU" sz="2400" b="1" cap="none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ea typeface="+mn-ea"/>
                <a:cs typeface="+mn-cs"/>
              </a:rPr>
              <a:t>Совета депутатов</a:t>
            </a:r>
            <a:br>
              <a:rPr lang="ru-RU" sz="2400" b="1" cap="none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ea typeface="+mn-ea"/>
                <a:cs typeface="+mn-cs"/>
              </a:rPr>
            </a:br>
            <a:r>
              <a:rPr lang="ru-RU" sz="2400" b="1" cap="none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ea typeface="+mn-ea"/>
                <a:cs typeface="+mn-cs"/>
              </a:rPr>
              <a:t>в рамках других правовых актов города Москвы</a:t>
            </a:r>
            <a:br>
              <a:rPr lang="ru-RU" sz="2400" b="1" cap="none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ea typeface="+mn-ea"/>
                <a:cs typeface="+mn-cs"/>
              </a:rPr>
            </a:br>
            <a:endParaRPr lang="ru-RU" b="1" cap="none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B05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algn="ctr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ru-RU" sz="1600" b="1" dirty="0">
                <a:solidFill>
                  <a:srgbClr val="465E9C">
                    <a:lumMod val="75000"/>
                  </a:srgbClr>
                </a:solidFill>
                <a:latin typeface="Arial"/>
              </a:rPr>
              <a:t>ПРАВИТЕЛЬСТВО МОСКВЫ</a:t>
            </a:r>
          </a:p>
          <a:p>
            <a:pPr marL="0" lvl="0" indent="0" algn="ctr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ru-RU" sz="1600" b="1" dirty="0">
                <a:solidFill>
                  <a:srgbClr val="465E9C">
                    <a:lumMod val="75000"/>
                  </a:srgbClr>
                </a:solidFill>
                <a:latin typeface="Arial"/>
              </a:rPr>
              <a:t> </a:t>
            </a:r>
          </a:p>
          <a:p>
            <a:pPr marL="0" lvl="0" indent="0" algn="ctr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ru-RU" sz="1600" b="1" dirty="0">
                <a:solidFill>
                  <a:srgbClr val="465E9C">
                    <a:lumMod val="75000"/>
                  </a:srgbClr>
                </a:solidFill>
                <a:latin typeface="Arial"/>
              </a:rPr>
              <a:t>ПОСТАНОВЛЕНИЕ</a:t>
            </a:r>
          </a:p>
          <a:p>
            <a:pPr marL="0" lvl="0" indent="0" algn="ctr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ru-RU" sz="1600" b="1" dirty="0">
                <a:solidFill>
                  <a:srgbClr val="465E9C">
                    <a:lumMod val="75000"/>
                  </a:srgbClr>
                </a:solidFill>
                <a:latin typeface="Arial"/>
              </a:rPr>
              <a:t>от 26 декабря 2012 г. N 849-ПП </a:t>
            </a:r>
          </a:p>
          <a:p>
            <a:pPr marL="0" lvl="0" indent="0" algn="ctr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endParaRPr lang="ru-RU" sz="1600" b="1" dirty="0">
              <a:solidFill>
                <a:srgbClr val="465E9C">
                  <a:lumMod val="75000"/>
                </a:srgbClr>
              </a:solidFill>
              <a:latin typeface="Arial"/>
            </a:endParaRPr>
          </a:p>
          <a:p>
            <a:pPr marL="0" lvl="0" indent="0" algn="ctr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ru-RU" sz="1600" b="1" dirty="0">
                <a:solidFill>
                  <a:srgbClr val="465E9C">
                    <a:lumMod val="75000"/>
                  </a:srgbClr>
                </a:solidFill>
                <a:latin typeface="Arial"/>
              </a:rPr>
              <a:t>О СТИМУЛИРОВАНИИ УПРАВ РАЙОНОВ ГОРОДА МОСКВЫ</a:t>
            </a:r>
          </a:p>
          <a:p>
            <a:pPr marL="0" lvl="0" indent="0" algn="ctr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endParaRPr lang="ru-RU" sz="1600" b="1" dirty="0">
              <a:solidFill>
                <a:srgbClr val="465E9C">
                  <a:lumMod val="75000"/>
                </a:srgbClr>
              </a:solidFill>
              <a:latin typeface="Arial"/>
            </a:endParaRPr>
          </a:p>
          <a:p>
            <a:pPr marL="0" lvl="0" indent="0" algn="just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ru-RU" sz="1600" b="1" dirty="0">
                <a:solidFill>
                  <a:srgbClr val="465E9C">
                    <a:lumMod val="75000"/>
                  </a:srgbClr>
                </a:solidFill>
                <a:latin typeface="Arial"/>
              </a:rPr>
              <a:t> По согласованию с советами депутатов муниципальных округов средства стимулирования направляются управами районов города Москвы на реализацию следующих мероприятий:</a:t>
            </a:r>
          </a:p>
          <a:p>
            <a:pPr marL="0" lvl="0" indent="0" algn="just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ru-RU" sz="1600" b="1" dirty="0">
                <a:solidFill>
                  <a:srgbClr val="465E9C">
                    <a:lumMod val="75000"/>
                  </a:srgbClr>
                </a:solidFill>
                <a:latin typeface="Arial"/>
              </a:rPr>
              <a:t>1. По благоустройству территорий районов города Москвы, включая парки, скверы, бульвары, находящиеся в ведении префектур административных округов города Москвы и подведомственных им организаций (в том числе обустройство дворовых территорий, проведение текущего и капитального ремонта дворовых территорий, проведение работ, направленных на повышение пешеходной доступности станций Московского метрополитена, благоустройство парков по месту жительства), и содержанию территорий районов города Москвы.</a:t>
            </a:r>
          </a:p>
          <a:p>
            <a:pPr marL="0" indent="0">
              <a:buNone/>
            </a:pP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145634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628800"/>
            <a:ext cx="3312368" cy="302433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cap="none" dirty="0" smtClean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rebuchet MS"/>
              </a:rPr>
              <a:t/>
            </a:r>
            <a:br>
              <a:rPr lang="ru-RU" sz="2400" b="1" cap="none" dirty="0" smtClean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rebuchet MS"/>
              </a:rPr>
            </a:br>
            <a:r>
              <a:rPr lang="ru-RU" sz="2400" b="1" cap="none" dirty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rebuchet MS"/>
              </a:rPr>
              <a:t/>
            </a:r>
            <a:br>
              <a:rPr lang="ru-RU" sz="2400" b="1" cap="none" dirty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rebuchet MS"/>
              </a:rPr>
            </a:br>
            <a:r>
              <a:rPr lang="ru-RU" sz="2400" b="1" cap="none" dirty="0" smtClean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rebuchet MS"/>
              </a:rPr>
              <a:t>Избирательные </a:t>
            </a:r>
            <a:br>
              <a:rPr lang="ru-RU" sz="2400" b="1" cap="none" dirty="0" smtClean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rebuchet MS"/>
              </a:rPr>
            </a:br>
            <a:r>
              <a:rPr lang="ru-RU" sz="2400" b="1" cap="none" dirty="0" smtClean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rebuchet MS"/>
              </a:rPr>
              <a:t>округа </a:t>
            </a:r>
            <a:br>
              <a:rPr lang="ru-RU" sz="2400" b="1" cap="none" dirty="0" smtClean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rebuchet MS"/>
              </a:rPr>
            </a:br>
            <a:r>
              <a:rPr lang="ru-RU" sz="2400" b="1" cap="none" dirty="0" smtClean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rebuchet MS"/>
              </a:rPr>
              <a:t>муниципального </a:t>
            </a:r>
            <a:br>
              <a:rPr lang="ru-RU" sz="2400" b="1" cap="none" dirty="0" smtClean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rebuchet MS"/>
              </a:rPr>
            </a:br>
            <a:r>
              <a:rPr lang="ru-RU" sz="2400" b="1" cap="none" dirty="0" smtClean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rebuchet MS"/>
              </a:rPr>
              <a:t>округа </a:t>
            </a:r>
            <a:r>
              <a:rPr lang="ru-RU" sz="2400" b="1" cap="none" dirty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rebuchet MS"/>
              </a:rPr>
              <a:t>Митино</a:t>
            </a:r>
            <a:r>
              <a:rPr lang="en-US" sz="2400" b="1" cap="none" dirty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rebuchet MS"/>
              </a:rPr>
              <a:t/>
            </a:r>
            <a:br>
              <a:rPr lang="en-US" sz="2400" b="1" cap="none" dirty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rebuchet MS"/>
              </a:rPr>
            </a:br>
            <a:r>
              <a:rPr lang="ru-RU" sz="2400" b="1" cap="none" dirty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rebuchet MS"/>
              </a:rPr>
              <a:t>(созыв 2017 года)</a:t>
            </a:r>
            <a:br>
              <a:rPr lang="ru-RU" sz="2400" b="1" cap="none" dirty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rebuchet MS"/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764704"/>
            <a:ext cx="4680519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4755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60648"/>
            <a:ext cx="8659688" cy="1152128"/>
          </a:xfrm>
        </p:spPr>
        <p:txBody>
          <a:bodyPr>
            <a:noAutofit/>
          </a:bodyPr>
          <a:lstStyle/>
          <a:p>
            <a:pPr algn="ctr"/>
            <a:r>
              <a:rPr lang="ru-RU" sz="2400" b="1" cap="none" dirty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Полномочия Совета депутатов</a:t>
            </a:r>
            <a:br>
              <a:rPr lang="ru-RU" sz="2400" b="1" cap="none" dirty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ru-RU" sz="2400" b="1" cap="none" dirty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в рамках других правовых актов города Москвы</a:t>
            </a:r>
            <a:br>
              <a:rPr lang="ru-RU" sz="2400" b="1" cap="none" dirty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algn="just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ru-RU" sz="1600" b="1" dirty="0">
                <a:solidFill>
                  <a:srgbClr val="465E9C">
                    <a:lumMod val="75000"/>
                  </a:srgbClr>
                </a:solidFill>
                <a:latin typeface="Arial"/>
              </a:rPr>
              <a:t>2. По созданию условий для доступа маломобильных групп населения к объектам городской среды и беспрепятственного передвижения этих групп населения, в том числе установке и ремонту общедомового и внутриквартирного оборудования, позволяющего обеспечить беспрепятственный доступ инвалидов и других лиц с ограничениями жизнедеятельности, включая подъемные платформы</a:t>
            </a:r>
            <a:r>
              <a:rPr lang="ru-RU" sz="1600" b="1" dirty="0" smtClean="0">
                <a:solidFill>
                  <a:srgbClr val="465E9C">
                    <a:lumMod val="75000"/>
                  </a:srgbClr>
                </a:solidFill>
                <a:latin typeface="Arial"/>
              </a:rPr>
              <a:t>.</a:t>
            </a:r>
          </a:p>
          <a:p>
            <a:pPr marL="0" lvl="0" indent="0" algn="just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endParaRPr lang="ru-RU" sz="1600" b="1" dirty="0">
              <a:solidFill>
                <a:srgbClr val="465E9C">
                  <a:lumMod val="75000"/>
                </a:srgbClr>
              </a:solidFill>
              <a:latin typeface="Arial"/>
            </a:endParaRPr>
          </a:p>
          <a:p>
            <a:pPr marL="0" lvl="0" indent="0" algn="just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ru-RU" sz="1600" b="1" dirty="0">
                <a:solidFill>
                  <a:srgbClr val="465E9C">
                    <a:lumMod val="75000"/>
                  </a:srgbClr>
                </a:solidFill>
                <a:latin typeface="Arial"/>
              </a:rPr>
              <a:t>3. По обустройству улиц, содержание которых осуществляют подведомственные префектурам административных округов города Москвы организации, и содержанию и облагораживанию объектов благоустройства на территории, расположенной в соответствующем районе города Москвы и находящейся в ведении префектур административных округов города Москвы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3453706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8488" cy="10668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400" b="1" cap="none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Решения Совета депутатов, принятые в 2022 году</a:t>
            </a:r>
            <a:br>
              <a:rPr lang="ru-RU" altLang="ru-RU" sz="2400" b="1" cap="none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ru-RU" altLang="ru-RU" sz="2400" b="1" cap="none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по реализации переданных полномочий </a:t>
            </a:r>
            <a:br>
              <a:rPr lang="ru-RU" altLang="ru-RU" sz="2400" b="1" cap="none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ru-RU" altLang="ru-RU" sz="2400" b="1" cap="none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города Москвы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85788" y="3768725"/>
            <a:ext cx="1177925" cy="9556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900" dirty="0">
                <a:solidFill>
                  <a:schemeClr val="tx1"/>
                </a:solidFill>
              </a:rPr>
              <a:t>В рамках постановлений Правительства  Москвы 484-ПП; 507-ПП; 849-ПП</a:t>
            </a:r>
          </a:p>
          <a:p>
            <a:pPr algn="ctr">
              <a:defRPr/>
            </a:pPr>
            <a:r>
              <a:rPr lang="ru-RU" sz="1000" b="1" dirty="0" smtClean="0">
                <a:solidFill>
                  <a:srgbClr val="C00000"/>
                </a:solidFill>
              </a:rPr>
              <a:t>19 (41 %)</a:t>
            </a:r>
            <a:endParaRPr lang="ru-RU" sz="1000" b="1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051050" y="3738563"/>
            <a:ext cx="1224806" cy="9731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900" dirty="0">
                <a:solidFill>
                  <a:schemeClr val="tx1"/>
                </a:solidFill>
              </a:rPr>
              <a:t>Отчет  главы управы района и информация руководителей о деятельности организаций </a:t>
            </a:r>
          </a:p>
          <a:p>
            <a:pPr algn="ctr">
              <a:defRPr/>
            </a:pPr>
            <a:r>
              <a:rPr lang="ru-RU" sz="1000" b="1" dirty="0" smtClean="0">
                <a:solidFill>
                  <a:srgbClr val="C00000"/>
                </a:solidFill>
              </a:rPr>
              <a:t>10</a:t>
            </a:r>
            <a:r>
              <a:rPr lang="ru-RU" sz="1000" b="1" dirty="0" smtClean="0"/>
              <a:t>  </a:t>
            </a:r>
            <a:r>
              <a:rPr lang="ru-RU" sz="1000" b="1" dirty="0" smtClean="0">
                <a:solidFill>
                  <a:srgbClr val="C00000"/>
                </a:solidFill>
              </a:rPr>
              <a:t>(22 %)</a:t>
            </a:r>
            <a:endParaRPr lang="ru-RU" sz="1000" b="1" dirty="0">
              <a:solidFill>
                <a:srgbClr val="C00000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708400" y="3751263"/>
            <a:ext cx="1130300" cy="9731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900" dirty="0" smtClean="0">
                <a:solidFill>
                  <a:schemeClr val="tx1"/>
                </a:solidFill>
              </a:rPr>
              <a:t>Размещение </a:t>
            </a:r>
            <a:r>
              <a:rPr lang="ru-RU" sz="900" dirty="0">
                <a:solidFill>
                  <a:schemeClr val="tx1"/>
                </a:solidFill>
              </a:rPr>
              <a:t>объектов капитального строительства</a:t>
            </a:r>
          </a:p>
          <a:p>
            <a:pPr algn="ctr">
              <a:defRPr/>
            </a:pPr>
            <a:endParaRPr lang="ru-RU" sz="1000" b="1" dirty="0"/>
          </a:p>
          <a:p>
            <a:pPr algn="ctr">
              <a:defRPr/>
            </a:pPr>
            <a:r>
              <a:rPr lang="ru-RU" sz="1000" b="1" dirty="0" smtClean="0">
                <a:solidFill>
                  <a:srgbClr val="C00000"/>
                </a:solidFill>
              </a:rPr>
              <a:t>0</a:t>
            </a:r>
            <a:r>
              <a:rPr lang="ru-RU" sz="1000" b="1" dirty="0" smtClean="0"/>
              <a:t> </a:t>
            </a:r>
            <a:r>
              <a:rPr lang="ru-RU" sz="1000" b="1" dirty="0" smtClean="0">
                <a:solidFill>
                  <a:srgbClr val="C00000"/>
                </a:solidFill>
              </a:rPr>
              <a:t>(0 %)</a:t>
            </a:r>
            <a:endParaRPr lang="ru-RU" sz="1000" b="1" dirty="0">
              <a:solidFill>
                <a:srgbClr val="C00000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5508625" y="3751263"/>
            <a:ext cx="1150938" cy="9731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900" dirty="0">
                <a:solidFill>
                  <a:schemeClr val="tx1"/>
                </a:solidFill>
              </a:rPr>
              <a:t>Размещение некапитальных объектов</a:t>
            </a:r>
          </a:p>
          <a:p>
            <a:pPr algn="ctr">
              <a:defRPr/>
            </a:pPr>
            <a:endParaRPr lang="ru-RU" sz="1000" b="1" dirty="0"/>
          </a:p>
          <a:p>
            <a:pPr algn="ctr">
              <a:defRPr/>
            </a:pPr>
            <a:endParaRPr lang="ru-RU" sz="1000" b="1" dirty="0"/>
          </a:p>
          <a:p>
            <a:pPr algn="ctr">
              <a:defRPr/>
            </a:pPr>
            <a:r>
              <a:rPr lang="ru-RU" sz="1000" b="1" dirty="0" smtClean="0">
                <a:solidFill>
                  <a:srgbClr val="C00000"/>
                </a:solidFill>
              </a:rPr>
              <a:t>9</a:t>
            </a:r>
            <a:r>
              <a:rPr lang="ru-RU" sz="1000" b="1" dirty="0" smtClean="0"/>
              <a:t> </a:t>
            </a:r>
            <a:r>
              <a:rPr lang="ru-RU" sz="1000" b="1" dirty="0" smtClean="0">
                <a:solidFill>
                  <a:srgbClr val="C00000"/>
                </a:solidFill>
              </a:rPr>
              <a:t>(19 %)</a:t>
            </a:r>
            <a:endParaRPr lang="ru-RU" sz="1000" b="1" dirty="0">
              <a:solidFill>
                <a:srgbClr val="C00000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7164288" y="3810000"/>
            <a:ext cx="1227237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900" dirty="0">
                <a:solidFill>
                  <a:schemeClr val="tx1"/>
                </a:solidFill>
              </a:rPr>
              <a:t>Ежеквартальные календарные планы </a:t>
            </a:r>
          </a:p>
          <a:p>
            <a:pPr algn="ctr">
              <a:defRPr/>
            </a:pPr>
            <a:r>
              <a:rPr lang="ru-RU" sz="900" dirty="0">
                <a:solidFill>
                  <a:schemeClr val="tx1"/>
                </a:solidFill>
              </a:rPr>
              <a:t>(досуг, спорт)</a:t>
            </a:r>
          </a:p>
          <a:p>
            <a:pPr algn="ctr">
              <a:defRPr/>
            </a:pPr>
            <a:endParaRPr lang="ru-RU" sz="1000" dirty="0" smtClean="0"/>
          </a:p>
          <a:p>
            <a:pPr algn="ctr">
              <a:defRPr/>
            </a:pPr>
            <a:r>
              <a:rPr lang="en-US" sz="1000" b="1" dirty="0" smtClean="0">
                <a:solidFill>
                  <a:srgbClr val="C00000"/>
                </a:solidFill>
              </a:rPr>
              <a:t>4</a:t>
            </a:r>
            <a:r>
              <a:rPr lang="ru-RU" sz="1000" b="1" dirty="0" smtClean="0"/>
              <a:t>  </a:t>
            </a:r>
            <a:r>
              <a:rPr lang="ru-RU" sz="1000" b="1" dirty="0" smtClean="0">
                <a:solidFill>
                  <a:srgbClr val="C00000"/>
                </a:solidFill>
              </a:rPr>
              <a:t>(8 %)</a:t>
            </a:r>
            <a:endParaRPr lang="ru-RU" sz="1000" b="1" dirty="0">
              <a:solidFill>
                <a:srgbClr val="C00000"/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1138238" y="5360987"/>
            <a:ext cx="1417537" cy="10203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900" dirty="0">
                <a:solidFill>
                  <a:schemeClr val="tx1"/>
                </a:solidFill>
              </a:rPr>
              <a:t>Размещение ярмарок выходного дня</a:t>
            </a:r>
          </a:p>
          <a:p>
            <a:pPr algn="ctr">
              <a:defRPr/>
            </a:pPr>
            <a:endParaRPr lang="ru-RU" sz="1000" b="1" dirty="0"/>
          </a:p>
          <a:p>
            <a:pPr algn="ctr">
              <a:defRPr/>
            </a:pPr>
            <a:r>
              <a:rPr lang="ru-RU" sz="1000" b="1" dirty="0" smtClean="0">
                <a:solidFill>
                  <a:srgbClr val="C00000"/>
                </a:solidFill>
              </a:rPr>
              <a:t>1</a:t>
            </a:r>
            <a:r>
              <a:rPr lang="ru-RU" sz="1000" b="1" dirty="0" smtClean="0"/>
              <a:t>  </a:t>
            </a:r>
            <a:r>
              <a:rPr lang="ru-RU" sz="1000" b="1" dirty="0" smtClean="0">
                <a:solidFill>
                  <a:srgbClr val="C00000"/>
                </a:solidFill>
              </a:rPr>
              <a:t>(2%)</a:t>
            </a:r>
            <a:endParaRPr lang="ru-RU" sz="1000" b="1" dirty="0">
              <a:solidFill>
                <a:srgbClr val="C00000"/>
              </a:solidFill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843809" y="5300664"/>
            <a:ext cx="1367830" cy="10806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900" dirty="0">
                <a:solidFill>
                  <a:schemeClr val="tx1"/>
                </a:solidFill>
              </a:rPr>
              <a:t>Согласование ограждений на  территориях многоквартирных домов</a:t>
            </a:r>
          </a:p>
          <a:p>
            <a:pPr algn="ctr">
              <a:defRPr/>
            </a:pPr>
            <a:r>
              <a:rPr lang="ru-RU" sz="1000" b="1" dirty="0" smtClean="0">
                <a:solidFill>
                  <a:srgbClr val="C00000"/>
                </a:solidFill>
              </a:rPr>
              <a:t>4  (8%)</a:t>
            </a:r>
            <a:endParaRPr lang="ru-RU" sz="1000" b="1" dirty="0">
              <a:solidFill>
                <a:srgbClr val="C00000"/>
              </a:solidFill>
            </a:endParaRPr>
          </a:p>
        </p:txBody>
      </p:sp>
      <p:sp>
        <p:nvSpPr>
          <p:cNvPr id="23" name="Дуга 22"/>
          <p:cNvSpPr/>
          <p:nvPr/>
        </p:nvSpPr>
        <p:spPr>
          <a:xfrm>
            <a:off x="1763713" y="4225925"/>
            <a:ext cx="914400" cy="914400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492994" y="1772816"/>
            <a:ext cx="8029575" cy="14401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>
                <a:solidFill>
                  <a:srgbClr val="C00000"/>
                </a:solidFill>
              </a:rPr>
              <a:t>Принято решений по реализации дополнительных полномочий </a:t>
            </a:r>
            <a:endParaRPr lang="ru-RU" sz="2000" dirty="0" smtClean="0">
              <a:solidFill>
                <a:srgbClr val="C00000"/>
              </a:solidFill>
            </a:endParaRPr>
          </a:p>
          <a:p>
            <a:pPr algn="ctr">
              <a:defRPr/>
            </a:pPr>
            <a:r>
              <a:rPr lang="ru-RU" sz="2000" dirty="0" smtClean="0">
                <a:solidFill>
                  <a:srgbClr val="C00000"/>
                </a:solidFill>
              </a:rPr>
              <a:t>города </a:t>
            </a:r>
            <a:r>
              <a:rPr lang="ru-RU" sz="2000" dirty="0">
                <a:solidFill>
                  <a:srgbClr val="C00000"/>
                </a:solidFill>
              </a:rPr>
              <a:t>Москвы</a:t>
            </a:r>
          </a:p>
          <a:p>
            <a:pPr algn="ctr">
              <a:defRPr/>
            </a:pPr>
            <a:endParaRPr lang="ru-RU" sz="1400" b="1" dirty="0"/>
          </a:p>
          <a:p>
            <a:pPr algn="ctr">
              <a:defRPr/>
            </a:pPr>
            <a:r>
              <a:rPr lang="en-US" sz="1400" b="1" dirty="0" smtClean="0">
                <a:solidFill>
                  <a:srgbClr val="C00000"/>
                </a:solidFill>
              </a:rPr>
              <a:t>4</a:t>
            </a:r>
            <a:r>
              <a:rPr lang="ru-RU" sz="1400" b="1" dirty="0" smtClean="0">
                <a:solidFill>
                  <a:srgbClr val="C00000"/>
                </a:solidFill>
              </a:rPr>
              <a:t>7</a:t>
            </a:r>
            <a:r>
              <a:rPr lang="en-US" sz="1400" b="1" dirty="0" smtClean="0">
                <a:solidFill>
                  <a:srgbClr val="C00000"/>
                </a:solidFill>
              </a:rPr>
              <a:t> </a:t>
            </a:r>
            <a:r>
              <a:rPr lang="ru-RU" sz="1400" b="1" dirty="0" smtClean="0">
                <a:solidFill>
                  <a:srgbClr val="C00000"/>
                </a:solidFill>
              </a:rPr>
              <a:t>(100 </a:t>
            </a:r>
            <a:r>
              <a:rPr lang="en-US" sz="1400" b="1" dirty="0" smtClean="0">
                <a:solidFill>
                  <a:srgbClr val="C00000"/>
                </a:solidFill>
              </a:rPr>
              <a:t>%)</a:t>
            </a:r>
            <a:endParaRPr lang="ru-RU" sz="1400" b="1" dirty="0">
              <a:solidFill>
                <a:srgbClr val="C00000"/>
              </a:solidFill>
            </a:endParaRPr>
          </a:p>
        </p:txBody>
      </p:sp>
      <p:cxnSp>
        <p:nvCxnSpPr>
          <p:cNvPr id="30" name="Прямая со стрелкой 29"/>
          <p:cNvCxnSpPr/>
          <p:nvPr/>
        </p:nvCxnSpPr>
        <p:spPr>
          <a:xfrm flipV="1">
            <a:off x="1138238" y="3351213"/>
            <a:ext cx="0" cy="4000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89" name="Прямая со стрелкой 12288"/>
          <p:cNvCxnSpPr>
            <a:stCxn id="16" idx="0"/>
          </p:cNvCxnSpPr>
          <p:nvPr/>
        </p:nvCxnSpPr>
        <p:spPr>
          <a:xfrm flipH="1" flipV="1">
            <a:off x="2627313" y="3351213"/>
            <a:ext cx="36140" cy="3873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93" name="Прямая со стрелкой 12292"/>
          <p:cNvCxnSpPr/>
          <p:nvPr/>
        </p:nvCxnSpPr>
        <p:spPr>
          <a:xfrm flipV="1">
            <a:off x="4273550" y="3351213"/>
            <a:ext cx="0" cy="3873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95" name="Прямая со стрелкой 12294"/>
          <p:cNvCxnSpPr>
            <a:stCxn id="18" idx="0"/>
          </p:cNvCxnSpPr>
          <p:nvPr/>
        </p:nvCxnSpPr>
        <p:spPr>
          <a:xfrm flipH="1" flipV="1">
            <a:off x="6084888" y="3351213"/>
            <a:ext cx="0" cy="4000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97" name="Прямая со стрелкой 12296"/>
          <p:cNvCxnSpPr>
            <a:stCxn id="19" idx="0"/>
          </p:cNvCxnSpPr>
          <p:nvPr/>
        </p:nvCxnSpPr>
        <p:spPr>
          <a:xfrm flipV="1">
            <a:off x="7777907" y="3351214"/>
            <a:ext cx="37356" cy="45878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99" name="Прямая со стрелкой 12298"/>
          <p:cNvCxnSpPr/>
          <p:nvPr/>
        </p:nvCxnSpPr>
        <p:spPr>
          <a:xfrm flipV="1">
            <a:off x="1817688" y="3351213"/>
            <a:ext cx="0" cy="19494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01" name="Прямая со стрелкой 12300"/>
          <p:cNvCxnSpPr>
            <a:stCxn id="21" idx="0"/>
          </p:cNvCxnSpPr>
          <p:nvPr/>
        </p:nvCxnSpPr>
        <p:spPr>
          <a:xfrm flipV="1">
            <a:off x="3527724" y="3336926"/>
            <a:ext cx="36215" cy="19637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03" name="Прямая со стрелкой 12302"/>
          <p:cNvCxnSpPr/>
          <p:nvPr/>
        </p:nvCxnSpPr>
        <p:spPr>
          <a:xfrm flipV="1">
            <a:off x="5292724" y="3481486"/>
            <a:ext cx="0" cy="138767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Скругленный прямоугольник 21"/>
          <p:cNvSpPr/>
          <p:nvPr/>
        </p:nvSpPr>
        <p:spPr>
          <a:xfrm>
            <a:off x="4507781" y="5300662"/>
            <a:ext cx="1648395" cy="10806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900" dirty="0" smtClean="0">
                <a:solidFill>
                  <a:schemeClr val="tx1"/>
                </a:solidFill>
              </a:rPr>
              <a:t>Согласование проекта решения о переводе жилого помещения в нежилое </a:t>
            </a:r>
            <a:r>
              <a:rPr lang="ru-RU" sz="900" dirty="0">
                <a:solidFill>
                  <a:schemeClr val="tx1"/>
                </a:solidFill>
              </a:rPr>
              <a:t>некапитальных </a:t>
            </a:r>
            <a:r>
              <a:rPr lang="ru-RU" sz="900" dirty="0" smtClean="0">
                <a:solidFill>
                  <a:schemeClr val="tx1"/>
                </a:solidFill>
              </a:rPr>
              <a:t>объектов</a:t>
            </a:r>
            <a:endParaRPr lang="ru-RU" sz="1000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sz="1000" b="1" dirty="0" smtClean="0">
                <a:solidFill>
                  <a:srgbClr val="C00000"/>
                </a:solidFill>
              </a:rPr>
              <a:t>0</a:t>
            </a:r>
            <a:r>
              <a:rPr lang="ru-RU" sz="1000" b="1" dirty="0" smtClean="0"/>
              <a:t> </a:t>
            </a:r>
            <a:r>
              <a:rPr lang="ru-RU" sz="1000" b="1" dirty="0" smtClean="0">
                <a:solidFill>
                  <a:srgbClr val="C00000"/>
                </a:solidFill>
              </a:rPr>
              <a:t>(0%)</a:t>
            </a:r>
            <a:endParaRPr lang="ru-RU" sz="1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800" dirty="0" smtClean="0">
                <a:solidFill>
                  <a:srgbClr val="C00000"/>
                </a:solidFill>
              </a:rPr>
              <a:t/>
            </a:r>
            <a:br>
              <a:rPr lang="en-US" sz="2800" dirty="0" smtClean="0">
                <a:solidFill>
                  <a:srgbClr val="C00000"/>
                </a:solidFill>
              </a:rPr>
            </a:br>
            <a:r>
              <a:rPr lang="ru-RU" sz="2400" b="1" cap="none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Финансовые средства, согласованные с Советом депутатов на проведение работ</a:t>
            </a:r>
            <a:br>
              <a:rPr lang="ru-RU" sz="2400" b="1" cap="none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ru-RU" sz="2400" b="1" cap="none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в 2022 году</a:t>
            </a:r>
            <a:br>
              <a:rPr lang="ru-RU" sz="2400" b="1" cap="none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endParaRPr lang="ru-RU" sz="2400" dirty="0">
              <a:solidFill>
                <a:srgbClr val="00B050"/>
              </a:solidFill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2073225936"/>
              </p:ext>
            </p:extLst>
          </p:nvPr>
        </p:nvGraphicFramePr>
        <p:xfrm>
          <a:off x="971600" y="1484784"/>
          <a:ext cx="7776864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79109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1675656"/>
          </a:xfrm>
        </p:spPr>
        <p:txBody>
          <a:bodyPr>
            <a:noAutofit/>
          </a:bodyPr>
          <a:lstStyle/>
          <a:p>
            <a:pPr algn="ctr"/>
            <a:r>
              <a:rPr lang="ru-RU" sz="2400" b="1" cap="none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Рассмотрение обращений жителей </a:t>
            </a:r>
            <a:br>
              <a:rPr lang="ru-RU" sz="2400" b="1" cap="none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ru-RU" sz="2400" b="1" cap="none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муниципального округа Митино по вопросу установки </a:t>
            </a:r>
            <a:br>
              <a:rPr lang="ru-RU" sz="2400" b="1" cap="none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ru-RU" sz="2400" b="1" cap="none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ограждающих устройств (шлагбаумов и </a:t>
            </a:r>
            <a:r>
              <a:rPr lang="ru-RU" sz="2400" b="1" cap="none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т.д</a:t>
            </a:r>
            <a:r>
              <a:rPr lang="ru-RU" sz="2400" b="1" cap="none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)</a:t>
            </a:r>
            <a:br>
              <a:rPr lang="ru-RU" sz="2400" b="1" cap="none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ru-RU" sz="2400" b="1" cap="none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на придомовых территориях</a:t>
            </a:r>
            <a:br>
              <a:rPr lang="ru-RU" sz="2400" b="1" cap="none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endParaRPr lang="ru-RU" sz="2400" b="1" cap="none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B05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006341010"/>
              </p:ext>
            </p:extLst>
          </p:nvPr>
        </p:nvGraphicFramePr>
        <p:xfrm>
          <a:off x="179512" y="2060848"/>
          <a:ext cx="8424936" cy="4248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39666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568952" cy="720080"/>
          </a:xfrm>
        </p:spPr>
        <p:txBody>
          <a:bodyPr>
            <a:noAutofit/>
          </a:bodyPr>
          <a:lstStyle/>
          <a:p>
            <a:pPr algn="ctr"/>
            <a:r>
              <a:rPr lang="ru-RU" sz="1800" b="1" cap="none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Профильные Комиссии Совета депутатов</a:t>
            </a:r>
            <a:br>
              <a:rPr lang="ru-RU" sz="1800" b="1" cap="none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ru-RU" sz="1800" b="1" cap="none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муниципального округа Митино (созыв 2022 года)</a:t>
            </a:r>
            <a:endParaRPr lang="ru-RU" sz="1800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5994146"/>
              </p:ext>
            </p:extLst>
          </p:nvPr>
        </p:nvGraphicFramePr>
        <p:xfrm>
          <a:off x="755576" y="1124744"/>
          <a:ext cx="7632849" cy="54846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79427"/>
                <a:gridCol w="3486670"/>
                <a:gridCol w="1355366"/>
                <a:gridCol w="2211386"/>
              </a:tblGrid>
              <a:tr h="49274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NN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п/п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968" marR="319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Наименование Комиссии 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968" marR="319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Численный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состав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Комиссии</a:t>
                      </a: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968" marR="319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Персональный состав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Комиссии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968" marR="31968" marT="0" marB="0"/>
                </a:tc>
              </a:tr>
              <a:tr h="1282706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None/>
                      </a:pPr>
                      <a:r>
                        <a:rPr lang="ru-RU" sz="1100" dirty="0" smtClean="0">
                          <a:effectLst/>
                        </a:rPr>
                        <a:t>1.</a:t>
                      </a:r>
                      <a:r>
                        <a:rPr lang="ru-RU" sz="1100" dirty="0">
                          <a:effectLst/>
                        </a:rPr>
                        <a:t> </a:t>
                      </a:r>
                    </a:p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</a:p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</a:p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</a:p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968" marR="3196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Комиссия по развитию  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968" marR="319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6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968" marR="3196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Председатель: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Анашкин Ю.А.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</a:rPr>
                        <a:t>Члены</a:t>
                      </a:r>
                      <a:r>
                        <a:rPr lang="ru-RU" sz="1100" dirty="0">
                          <a:effectLst/>
                        </a:rPr>
                        <a:t>: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Кононов И.Г.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Мухина Н.Б.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</a:rPr>
                        <a:t>Живилин</a:t>
                      </a:r>
                      <a:r>
                        <a:rPr lang="ru-RU" sz="1100" dirty="0">
                          <a:effectLst/>
                        </a:rPr>
                        <a:t> В.В. 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Смирнова Т.В.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</a:rPr>
                        <a:t>Поцелуева</a:t>
                      </a:r>
                      <a:r>
                        <a:rPr lang="ru-RU" sz="1100" dirty="0">
                          <a:effectLst/>
                        </a:rPr>
                        <a:t> Н.С</a:t>
                      </a:r>
                      <a:r>
                        <a:rPr lang="ru-RU" sz="1100" dirty="0" smtClean="0">
                          <a:effectLst/>
                        </a:rPr>
                        <a:t>.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968" marR="31968" marT="0" marB="0"/>
                </a:tc>
              </a:tr>
              <a:tr h="1282706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None/>
                      </a:pPr>
                      <a:r>
                        <a:rPr lang="ru-RU" sz="1100" dirty="0" smtClean="0">
                          <a:effectLst/>
                        </a:rPr>
                        <a:t>2.</a:t>
                      </a:r>
                      <a:r>
                        <a:rPr lang="ru-RU" sz="1100" dirty="0">
                          <a:effectLst/>
                        </a:rPr>
                        <a:t> </a:t>
                      </a:r>
                    </a:p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</a:p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</a:p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</a:p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968" marR="3196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Комиссия по организационным, регламентным и социальным вопросам  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968" marR="319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6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968" marR="3196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Председатель</a:t>
                      </a:r>
                      <a:r>
                        <a:rPr lang="ru-RU" sz="1100" dirty="0">
                          <a:effectLst/>
                        </a:rPr>
                        <a:t>: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Киселева О.Н.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</a:rPr>
                        <a:t>Члены</a:t>
                      </a:r>
                      <a:r>
                        <a:rPr lang="ru-RU" sz="1100" dirty="0">
                          <a:effectLst/>
                        </a:rPr>
                        <a:t>: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Кононов И.Г.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Анашкин Ю.А.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</a:rPr>
                        <a:t>Живилин</a:t>
                      </a:r>
                      <a:r>
                        <a:rPr lang="ru-RU" sz="1100" dirty="0">
                          <a:effectLst/>
                        </a:rPr>
                        <a:t> В.В.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</a:rPr>
                        <a:t>Поцелуева</a:t>
                      </a:r>
                      <a:r>
                        <a:rPr lang="ru-RU" sz="1100" dirty="0">
                          <a:effectLst/>
                        </a:rPr>
                        <a:t> Н.С.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</a:rPr>
                        <a:t>Волчихина</a:t>
                      </a:r>
                      <a:r>
                        <a:rPr lang="ru-RU" sz="1100" dirty="0">
                          <a:effectLst/>
                        </a:rPr>
                        <a:t> А.В</a:t>
                      </a:r>
                      <a:r>
                        <a:rPr lang="ru-RU" sz="1100" dirty="0" smtClean="0">
                          <a:effectLst/>
                        </a:rPr>
                        <a:t>.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968" marR="31968" marT="0" marB="0"/>
                </a:tc>
              </a:tr>
              <a:tr h="1043413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None/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r>
                        <a:rPr lang="ru-RU" sz="1100" dirty="0" smtClean="0">
                          <a:effectLst/>
                        </a:rPr>
                        <a:t>3.</a:t>
                      </a:r>
                      <a:endParaRPr lang="ru-RU" sz="1100" dirty="0">
                        <a:effectLst/>
                      </a:endParaRPr>
                    </a:p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</a:p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</a:p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</a:p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968" marR="3196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Бюджетно-финансовая Комиссия   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968" marR="319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4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968" marR="3196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Председатель</a:t>
                      </a:r>
                      <a:r>
                        <a:rPr lang="ru-RU" sz="1100" dirty="0">
                          <a:effectLst/>
                        </a:rPr>
                        <a:t>: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Чистякова Н.М.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</a:rPr>
                        <a:t>Члены</a:t>
                      </a:r>
                      <a:r>
                        <a:rPr lang="ru-RU" sz="1100" dirty="0">
                          <a:effectLst/>
                        </a:rPr>
                        <a:t>: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Сотникова М.Н.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Чередникова Т.А.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</a:rPr>
                        <a:t>Димов</a:t>
                      </a:r>
                      <a:r>
                        <a:rPr lang="ru-RU" sz="1100" dirty="0">
                          <a:effectLst/>
                        </a:rPr>
                        <a:t> А.И. 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968" marR="31968" marT="0" marB="0"/>
                </a:tc>
              </a:tr>
              <a:tr h="1208538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None/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r>
                        <a:rPr lang="ru-RU" sz="1100" dirty="0" smtClean="0">
                          <a:effectLst/>
                        </a:rPr>
                        <a:t>4.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1968" marR="3196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Комиссия Совета депутатов муниципального округа Митино по соблюдению лицами, замещающими муниципальные должности, ограничений, запретов и исполнения ими обязанностей, установленных законодательством Российской Федерации о противодействии коррупции 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968" marR="319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968" marR="3196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Председатель</a:t>
                      </a:r>
                      <a:r>
                        <a:rPr lang="ru-RU" sz="1100" dirty="0">
                          <a:effectLst/>
                        </a:rPr>
                        <a:t>: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Сотникова М.Н.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</a:rPr>
                        <a:t>Члены</a:t>
                      </a:r>
                      <a:r>
                        <a:rPr lang="ru-RU" sz="1100" dirty="0">
                          <a:effectLst/>
                        </a:rPr>
                        <a:t>: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Смирнова Т.В.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Чередникова Т.А.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Чистякова Н.М.  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968" marR="31968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2171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b="1" cap="none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rebuchet MS" panose="020B0603020202020204" pitchFamily="34" charset="0"/>
              </a:rPr>
              <a:t>Мероприятия муниципального округа Митино</a:t>
            </a:r>
            <a:br>
              <a:rPr lang="ru-RU" sz="2800" b="1" cap="none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rebuchet MS" panose="020B0603020202020204" pitchFamily="34" charset="0"/>
              </a:rPr>
            </a:br>
            <a:r>
              <a:rPr lang="ru-RU" sz="2800" b="1" cap="none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rebuchet MS" panose="020B0603020202020204" pitchFamily="34" charset="0"/>
              </a:rPr>
              <a:t>в 2022 году </a:t>
            </a:r>
            <a:br>
              <a:rPr lang="ru-RU" sz="2800" b="1" cap="none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rebuchet MS" panose="020B0603020202020204" pitchFamily="34" charset="0"/>
              </a:rPr>
            </a:br>
            <a:endParaRPr lang="ru-RU" sz="2800" b="1" cap="none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B05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7584" y="1484784"/>
            <a:ext cx="7920880" cy="5184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0342171"/>
              </p:ext>
            </p:extLst>
          </p:nvPr>
        </p:nvGraphicFramePr>
        <p:xfrm>
          <a:off x="539552" y="1196749"/>
          <a:ext cx="8208912" cy="55400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94957"/>
                <a:gridCol w="7313955"/>
              </a:tblGrid>
              <a:tr h="6430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</a:rPr>
                        <a:t>№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</a:rPr>
                        <a:t>п/п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</a:rPr>
                        <a:t>Наименование</a:t>
                      </a:r>
                    </a:p>
                  </a:txBody>
                  <a:tcPr marL="68580" marR="68580" marT="0" marB="0"/>
                </a:tc>
              </a:tr>
              <a:tr h="467693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600" b="1" dirty="0" smtClean="0">
                          <a:effectLst/>
                          <a:latin typeface="Times New Roman"/>
                          <a:ea typeface="Times New Roman"/>
                        </a:rPr>
                        <a:t>1.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За доблесть и мужество!</a:t>
                      </a:r>
                      <a:b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</a:b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Защитникам Родины и воинам-интернационалистам посвящается 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45703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600" b="1" dirty="0" smtClean="0">
                          <a:effectLst/>
                          <a:latin typeface="Times New Roman"/>
                          <a:ea typeface="Times New Roman"/>
                        </a:rPr>
                        <a:t>2.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effectLst/>
                          <a:latin typeface="Times New Roman"/>
                          <a:ea typeface="Times New Roman"/>
                        </a:rPr>
                        <a:t>Митинская</a:t>
                      </a: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</a:rPr>
                        <a:t> Масленица</a:t>
                      </a:r>
                    </a:p>
                  </a:txBody>
                  <a:tcPr marL="68580" marR="68580" marT="0" marB="0"/>
                </a:tc>
              </a:tr>
              <a:tr h="49263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600" b="1" dirty="0" smtClean="0">
                          <a:effectLst/>
                          <a:latin typeface="Times New Roman"/>
                          <a:ea typeface="Times New Roman"/>
                        </a:rPr>
                        <a:t>3.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</a:rPr>
                        <a:t>Для прекрасных дам</a:t>
                      </a:r>
                    </a:p>
                  </a:txBody>
                  <a:tcPr marL="68580" marR="68580" marT="0" marB="0"/>
                </a:tc>
              </a:tr>
              <a:tr h="49263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600" b="1" dirty="0" smtClean="0">
                          <a:effectLst/>
                          <a:latin typeface="Times New Roman"/>
                          <a:ea typeface="Times New Roman"/>
                        </a:rPr>
                        <a:t>4.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</a:rPr>
                        <a:t>Ты сегодня – призывник!</a:t>
                      </a:r>
                    </a:p>
                  </a:txBody>
                  <a:tcPr marL="68580" marR="68580" marT="0" marB="0"/>
                </a:tc>
              </a:tr>
              <a:tr h="518556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600" b="1" dirty="0" smtClean="0">
                          <a:effectLst/>
                          <a:latin typeface="Times New Roman"/>
                          <a:ea typeface="Times New Roman"/>
                        </a:rPr>
                        <a:t>5.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</a:rPr>
                        <a:t>Победа в сердце каждого живёт</a:t>
                      </a:r>
                    </a:p>
                  </a:txBody>
                  <a:tcPr marL="68580" marR="68580" marT="0" marB="0"/>
                </a:tc>
              </a:tr>
              <a:tr h="345703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600" b="1" dirty="0" smtClean="0">
                          <a:effectLst/>
                          <a:latin typeface="Times New Roman"/>
                          <a:ea typeface="Times New Roman"/>
                        </a:rPr>
                        <a:t>6.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</a:rPr>
                        <a:t>В день медицинского работника примите сердечной благодарности слова</a:t>
                      </a:r>
                    </a:p>
                  </a:txBody>
                  <a:tcPr marL="68580" marR="68580" marT="0" marB="0"/>
                </a:tc>
              </a:tr>
              <a:tr h="467693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600" b="1" dirty="0" smtClean="0">
                          <a:effectLst/>
                          <a:latin typeface="Times New Roman"/>
                          <a:ea typeface="Times New Roman"/>
                        </a:rPr>
                        <a:t>7.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Честь и слава живым. Вечная память погибшим. </a:t>
                      </a:r>
                      <a:b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</a:b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Ветеранам боевых действий посвящается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488957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600" b="1" dirty="0" smtClean="0">
                          <a:effectLst/>
                          <a:latin typeface="Times New Roman"/>
                          <a:ea typeface="Times New Roman"/>
                        </a:rPr>
                        <a:t>8.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Митино- спортивный район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45703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600" b="1" dirty="0" smtClean="0">
                          <a:effectLst/>
                          <a:latin typeface="Times New Roman"/>
                          <a:ea typeface="Times New Roman"/>
                        </a:rPr>
                        <a:t>9.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</a:rPr>
                        <a:t>Любимый край - </a:t>
                      </a:r>
                      <a:r>
                        <a:rPr lang="ru-RU" sz="1600" b="1" dirty="0" err="1">
                          <a:effectLst/>
                          <a:latin typeface="Times New Roman"/>
                          <a:ea typeface="Times New Roman"/>
                        </a:rPr>
                        <a:t>Митиноград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45703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600" b="1" dirty="0" smtClean="0">
                          <a:effectLst/>
                          <a:latin typeface="Times New Roman"/>
                          <a:ea typeface="Times New Roman"/>
                        </a:rPr>
                        <a:t>10.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</a:rPr>
                        <a:t>Учителями славится район, ученики ему приносят славу</a:t>
                      </a:r>
                    </a:p>
                  </a:txBody>
                  <a:tcPr marL="68580" marR="68580" marT="0" marB="0"/>
                </a:tc>
              </a:tr>
              <a:tr h="518556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600" b="1" dirty="0" smtClean="0">
                          <a:effectLst/>
                          <a:latin typeface="Times New Roman"/>
                          <a:ea typeface="Times New Roman"/>
                        </a:rPr>
                        <a:t>11.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effectLst/>
                          <a:latin typeface="Times New Roman"/>
                          <a:ea typeface="Times New Roman"/>
                        </a:rPr>
                        <a:t>Митинская</a:t>
                      </a: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</a:rPr>
                        <a:t> ёлка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0285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User\Desktop\фото мероприятия в презентацию 2022\За доблесть и мужество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548680"/>
            <a:ext cx="4272651" cy="2844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фото мероприятия в презентацию 2022\Маслениц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203" y="548680"/>
            <a:ext cx="4268631" cy="2844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Desktop\фото мероприятия в презентацию 2022\День Победы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59" y="3573016"/>
            <a:ext cx="4174505" cy="278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User\Desktop\фото мероприятия в презентацию 2022\мед работник (3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202" y="3573016"/>
            <a:ext cx="4223277" cy="2815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86584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User\Desktop\фото мероприятия в презентацию 2022\Любимый край - Митиноград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72787"/>
            <a:ext cx="432048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фото мероприятия в презентацию 2022\Учител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572679"/>
            <a:ext cx="4248472" cy="2832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\Desktop\фото мероприятия в презентацию 2022\День призывник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645024"/>
            <a:ext cx="4357587" cy="2908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User\Desktop\фото мероприятия в презентацию 2022\Елк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393" y="3667165"/>
            <a:ext cx="4244766" cy="2886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25742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116632"/>
            <a:ext cx="8518720" cy="1512168"/>
          </a:xfrm>
        </p:spPr>
        <p:txBody>
          <a:bodyPr>
            <a:normAutofit/>
          </a:bodyPr>
          <a:lstStyle/>
          <a:p>
            <a:pPr algn="ctr"/>
            <a:r>
              <a:rPr lang="ru-RU" altLang="ru-RU" sz="2400" b="1" cap="none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Структура аппарата Совета депутатов</a:t>
            </a:r>
            <a:r>
              <a:rPr lang="ru-RU" altLang="ru-RU" sz="2400" b="1" cap="none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,</a:t>
            </a:r>
            <a:r>
              <a:rPr lang="ru-RU" altLang="ru-RU" sz="2400" b="1" cap="none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/>
            </a:r>
            <a:br>
              <a:rPr lang="ru-RU" altLang="ru-RU" sz="2400" b="1" cap="none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ru-RU" altLang="ru-RU" sz="2400" b="1" cap="none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утвержденная депутатами Совета депутатов </a:t>
            </a:r>
            <a:br>
              <a:rPr lang="ru-RU" altLang="ru-RU" sz="2400" b="1" cap="none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ru-RU" altLang="ru-RU" sz="2400" b="1" cap="none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муниципального округа Митино</a:t>
            </a:r>
            <a:endParaRPr lang="ru-RU" sz="2400" b="1" cap="none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B05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Прямоугольник с двумя скругленными противолежащими углами 2"/>
          <p:cNvSpPr/>
          <p:nvPr/>
        </p:nvSpPr>
        <p:spPr>
          <a:xfrm>
            <a:off x="1588400" y="1772816"/>
            <a:ext cx="6079944" cy="914400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Глава  муниципального  округа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1" name="Прямоугольник с двумя скругленными соседними углами 10"/>
          <p:cNvSpPr/>
          <p:nvPr/>
        </p:nvSpPr>
        <p:spPr>
          <a:xfrm>
            <a:off x="1475656" y="3454350"/>
            <a:ext cx="2880320" cy="1054770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C00000"/>
                </a:solidFill>
              </a:rPr>
              <a:t>Отдел планирования</a:t>
            </a:r>
            <a:r>
              <a:rPr lang="ru-RU" sz="1400" dirty="0">
                <a:solidFill>
                  <a:srgbClr val="C00000"/>
                </a:solidFill>
              </a:rPr>
              <a:t>, бухгалтерского учёта </a:t>
            </a:r>
            <a:r>
              <a:rPr lang="ru-RU" sz="1400" dirty="0" smtClean="0">
                <a:solidFill>
                  <a:srgbClr val="C00000"/>
                </a:solidFill>
              </a:rPr>
              <a:t/>
            </a:r>
            <a:br>
              <a:rPr lang="ru-RU" sz="1400" dirty="0" smtClean="0">
                <a:solidFill>
                  <a:srgbClr val="C00000"/>
                </a:solidFill>
              </a:rPr>
            </a:br>
            <a:r>
              <a:rPr lang="ru-RU" sz="1400" dirty="0" smtClean="0">
                <a:solidFill>
                  <a:srgbClr val="C00000"/>
                </a:solidFill>
              </a:rPr>
              <a:t>и </a:t>
            </a:r>
            <a:r>
              <a:rPr lang="ru-RU" sz="1400" dirty="0">
                <a:solidFill>
                  <a:srgbClr val="C00000"/>
                </a:solidFill>
              </a:rPr>
              <a:t>отчётности</a:t>
            </a:r>
          </a:p>
        </p:txBody>
      </p:sp>
      <p:sp>
        <p:nvSpPr>
          <p:cNvPr id="15" name="Стрелка вниз 14"/>
          <p:cNvSpPr/>
          <p:nvPr/>
        </p:nvSpPr>
        <p:spPr>
          <a:xfrm rot="2658636">
            <a:off x="2673622" y="2681730"/>
            <a:ext cx="291481" cy="6622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с двумя скругленными соседними углами 16"/>
          <p:cNvSpPr/>
          <p:nvPr/>
        </p:nvSpPr>
        <p:spPr>
          <a:xfrm>
            <a:off x="5292080" y="3454349"/>
            <a:ext cx="2808312" cy="1054771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C00000"/>
                </a:solidFill>
              </a:rPr>
              <a:t>Отдел юридической</a:t>
            </a:r>
            <a:r>
              <a:rPr lang="ru-RU" sz="1400" dirty="0">
                <a:solidFill>
                  <a:srgbClr val="C00000"/>
                </a:solidFill>
              </a:rPr>
              <a:t>, </a:t>
            </a:r>
          </a:p>
          <a:p>
            <a:pPr algn="ctr"/>
            <a:r>
              <a:rPr lang="ru-RU" sz="1400" dirty="0">
                <a:solidFill>
                  <a:srgbClr val="C00000"/>
                </a:solidFill>
              </a:rPr>
              <a:t>кадровой и организационно-информационной работы</a:t>
            </a:r>
          </a:p>
        </p:txBody>
      </p:sp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960295" y="2755525"/>
            <a:ext cx="618397" cy="51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7814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>
          <a:xfrm>
            <a:off x="301752" y="260648"/>
            <a:ext cx="8686800" cy="1224136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1800" b="1" dirty="0" smtClean="0">
                <a:solidFill>
                  <a:srgbClr val="C00000"/>
                </a:solidFill>
              </a:rPr>
              <a:t/>
            </a:r>
            <a:br>
              <a:rPr lang="ru-RU" altLang="ru-RU" sz="1800" b="1" dirty="0" smtClean="0">
                <a:solidFill>
                  <a:srgbClr val="C00000"/>
                </a:solidFill>
              </a:rPr>
            </a:br>
            <a:r>
              <a:rPr lang="ru-RU" altLang="ru-RU" sz="2400" b="1" cap="none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Документооборот </a:t>
            </a:r>
            <a:br>
              <a:rPr lang="ru-RU" altLang="ru-RU" sz="2400" b="1" cap="none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ru-RU" altLang="ru-RU" sz="2400" b="1" cap="none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аппарата Совета депутатов  </a:t>
            </a:r>
            <a:br>
              <a:rPr lang="ru-RU" altLang="ru-RU" sz="2400" b="1" cap="none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ru-RU" altLang="ru-RU" sz="2400" b="1" cap="none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муниципального  округа  Митино в 2022 году </a:t>
            </a: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805877641"/>
              </p:ext>
            </p:extLst>
          </p:nvPr>
        </p:nvGraphicFramePr>
        <p:xfrm>
          <a:off x="251520" y="1988840"/>
          <a:ext cx="4104456" cy="4104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516852289"/>
              </p:ext>
            </p:extLst>
          </p:nvPr>
        </p:nvGraphicFramePr>
        <p:xfrm>
          <a:off x="4572000" y="1988840"/>
          <a:ext cx="4248472" cy="41764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243748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1" y="476673"/>
            <a:ext cx="7663056" cy="1152128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2500" b="1" cap="none" dirty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rebuchet MS" panose="020B0603020202020204" pitchFamily="34" charset="0"/>
              </a:rPr>
              <a:t>Депутаты </a:t>
            </a:r>
            <a:r>
              <a:rPr lang="ru-RU" altLang="ru-RU" sz="2500" b="1" cap="none" dirty="0" smtClean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rebuchet MS" panose="020B0603020202020204" pitchFamily="34" charset="0"/>
              </a:rPr>
              <a:t/>
            </a:r>
            <a:br>
              <a:rPr lang="ru-RU" altLang="ru-RU" sz="2500" b="1" cap="none" dirty="0" smtClean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rebuchet MS" panose="020B0603020202020204" pitchFamily="34" charset="0"/>
              </a:rPr>
            </a:br>
            <a:r>
              <a:rPr lang="ru-RU" altLang="ru-RU" sz="2500" b="1" cap="none" dirty="0" smtClean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rebuchet MS" panose="020B0603020202020204" pitchFamily="34" charset="0"/>
              </a:rPr>
              <a:t>Совета </a:t>
            </a:r>
            <a:r>
              <a:rPr lang="ru-RU" altLang="ru-RU" sz="2500" b="1" cap="none" dirty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rebuchet MS" panose="020B0603020202020204" pitchFamily="34" charset="0"/>
              </a:rPr>
              <a:t>депутатов муниципального округа Митино </a:t>
            </a:r>
            <a:br>
              <a:rPr lang="ru-RU" altLang="ru-RU" sz="2500" b="1" cap="none" dirty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rebuchet MS" panose="020B0603020202020204" pitchFamily="34" charset="0"/>
              </a:rPr>
            </a:br>
            <a:r>
              <a:rPr lang="ru-RU" altLang="ru-RU" sz="2500" b="1" cap="none" dirty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rebuchet MS" panose="020B0603020202020204" pitchFamily="34" charset="0"/>
              </a:rPr>
              <a:t>(созыв 2017 года)</a:t>
            </a:r>
            <a:endParaRPr lang="ru-RU" dirty="0"/>
          </a:p>
        </p:txBody>
      </p:sp>
      <p:pic>
        <p:nvPicPr>
          <p:cNvPr id="4" name="Picture 2" descr="Z:\ОРГОТДЕЛ\отчет главы МО за 2017\Депутаты 2017 фото\Баланди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762" y="1790493"/>
            <a:ext cx="1192071" cy="1670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286000" y="3213557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altLang="ru-RU" sz="1100" b="1" dirty="0">
              <a:solidFill>
                <a:srgbClr val="C00000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790493"/>
            <a:ext cx="1182687" cy="1657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2" descr="Z:\ОРГОТДЕЛ\отчет главы МО за 2017\Депутаты 2017 фото\Зудин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9413" y="3861048"/>
            <a:ext cx="1212417" cy="1586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736" y="3851822"/>
            <a:ext cx="1182687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719" y="3861048"/>
            <a:ext cx="1152128" cy="161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 flipH="1">
            <a:off x="1763686" y="2060847"/>
            <a:ext cx="13681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ru-RU" altLang="ru-RU" sz="1400" b="1" dirty="0" smtClean="0">
                <a:solidFill>
                  <a:srgbClr val="C00000"/>
                </a:solidFill>
                <a:latin typeface="Calibri" pitchFamily="34" charset="0"/>
              </a:rPr>
              <a:t>Анашкин Ю.А. Изб.</a:t>
            </a:r>
            <a:r>
              <a:rPr lang="en-US" altLang="ru-RU" sz="1400" b="1" dirty="0" smtClean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ru-RU" altLang="ru-RU" sz="1400" b="1" dirty="0" smtClean="0">
                <a:solidFill>
                  <a:srgbClr val="C00000"/>
                </a:solidFill>
                <a:latin typeface="Calibri" pitchFamily="34" charset="0"/>
              </a:rPr>
              <a:t>Округ № 3</a:t>
            </a:r>
            <a:endParaRPr lang="ru-RU" altLang="ru-RU" sz="14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11" name="TextBox 2"/>
          <p:cNvSpPr txBox="1">
            <a:spLocks noChangeArrowheads="1"/>
          </p:cNvSpPr>
          <p:nvPr/>
        </p:nvSpPr>
        <p:spPr bwMode="auto">
          <a:xfrm>
            <a:off x="4572000" y="2152267"/>
            <a:ext cx="144016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 dirty="0" err="1" smtClean="0">
                <a:solidFill>
                  <a:srgbClr val="C00000"/>
                </a:solidFill>
                <a:latin typeface="Calibri" pitchFamily="34" charset="0"/>
              </a:rPr>
              <a:t>Баландин</a:t>
            </a:r>
            <a:r>
              <a:rPr lang="ru-RU" altLang="ru-RU" sz="1400" b="1" dirty="0" smtClean="0">
                <a:solidFill>
                  <a:srgbClr val="C00000"/>
                </a:solidFill>
                <a:latin typeface="Calibri" pitchFamily="34" charset="0"/>
              </a:rPr>
              <a:t> Н.Л.</a:t>
            </a:r>
            <a:endParaRPr lang="ru-RU" altLang="ru-RU" sz="1400" b="1" dirty="0">
              <a:solidFill>
                <a:srgbClr val="C00000"/>
              </a:solidFill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 dirty="0">
                <a:solidFill>
                  <a:srgbClr val="C00000"/>
                </a:solidFill>
                <a:latin typeface="Calibri" pitchFamily="34" charset="0"/>
              </a:rPr>
              <a:t>Изб. Округ № </a:t>
            </a:r>
            <a:r>
              <a:rPr lang="ru-RU" altLang="ru-RU" sz="1400" b="1" dirty="0" smtClean="0">
                <a:solidFill>
                  <a:srgbClr val="C00000"/>
                </a:solidFill>
                <a:latin typeface="Calibri" pitchFamily="34" charset="0"/>
              </a:rPr>
              <a:t>1</a:t>
            </a:r>
            <a:endParaRPr lang="ru-RU" altLang="ru-RU" sz="14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12" name="TextBox 14"/>
          <p:cNvSpPr txBox="1">
            <a:spLocks noChangeArrowheads="1"/>
          </p:cNvSpPr>
          <p:nvPr/>
        </p:nvSpPr>
        <p:spPr bwMode="auto">
          <a:xfrm>
            <a:off x="7512736" y="2152267"/>
            <a:ext cx="152376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 dirty="0" err="1" smtClean="0">
                <a:solidFill>
                  <a:srgbClr val="C00000"/>
                </a:solidFill>
                <a:latin typeface="Calibri" pitchFamily="34" charset="0"/>
              </a:rPr>
              <a:t>Живилин</a:t>
            </a:r>
            <a:r>
              <a:rPr lang="ru-RU" altLang="ru-RU" sz="1400" b="1" dirty="0" smtClean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en-US" altLang="ru-RU" sz="1400" b="1" dirty="0" smtClean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ru-RU" altLang="ru-RU" sz="1400" b="1" dirty="0" smtClean="0">
                <a:solidFill>
                  <a:srgbClr val="C00000"/>
                </a:solidFill>
                <a:latin typeface="Calibri" pitchFamily="34" charset="0"/>
              </a:rPr>
              <a:t>В.В.</a:t>
            </a:r>
            <a:endParaRPr lang="ru-RU" altLang="ru-RU" sz="1400" b="1" dirty="0">
              <a:solidFill>
                <a:srgbClr val="C00000"/>
              </a:solidFill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 dirty="0">
                <a:solidFill>
                  <a:srgbClr val="C00000"/>
                </a:solidFill>
                <a:latin typeface="Calibri" pitchFamily="34" charset="0"/>
              </a:rPr>
              <a:t>Изб</a:t>
            </a:r>
            <a:r>
              <a:rPr lang="ru-RU" altLang="ru-RU" sz="1400" b="1" dirty="0" smtClean="0">
                <a:solidFill>
                  <a:srgbClr val="C00000"/>
                </a:solidFill>
                <a:latin typeface="Calibri" pitchFamily="34" charset="0"/>
              </a:rPr>
              <a:t>.</a:t>
            </a:r>
            <a:r>
              <a:rPr lang="en-US" altLang="ru-RU" sz="1400" b="1" dirty="0" smtClean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ru-RU" altLang="ru-RU" sz="1400" b="1" dirty="0" smtClean="0">
                <a:solidFill>
                  <a:srgbClr val="C00000"/>
                </a:solidFill>
                <a:latin typeface="Calibri" pitchFamily="34" charset="0"/>
              </a:rPr>
              <a:t>Округ </a:t>
            </a:r>
            <a:r>
              <a:rPr lang="ru-RU" altLang="ru-RU" sz="1400" b="1" dirty="0">
                <a:solidFill>
                  <a:srgbClr val="C00000"/>
                </a:solidFill>
                <a:latin typeface="Calibri" pitchFamily="34" charset="0"/>
              </a:rPr>
              <a:t>№ </a:t>
            </a:r>
            <a:r>
              <a:rPr lang="ru-RU" altLang="ru-RU" sz="1400" b="1" dirty="0" smtClean="0">
                <a:solidFill>
                  <a:srgbClr val="C00000"/>
                </a:solidFill>
                <a:latin typeface="Calibri" pitchFamily="34" charset="0"/>
              </a:rPr>
              <a:t> 4</a:t>
            </a:r>
            <a:endParaRPr lang="ru-RU" altLang="ru-RU" sz="14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13" name="TextBox 15"/>
          <p:cNvSpPr txBox="1">
            <a:spLocks noChangeArrowheads="1"/>
          </p:cNvSpPr>
          <p:nvPr/>
        </p:nvSpPr>
        <p:spPr bwMode="auto">
          <a:xfrm>
            <a:off x="251520" y="4292600"/>
            <a:ext cx="13681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400" b="1" dirty="0" smtClean="0">
                <a:solidFill>
                  <a:srgbClr val="C00000"/>
                </a:solidFill>
                <a:latin typeface="Calibri" pitchFamily="34" charset="0"/>
                <a:cs typeface="Arial" charset="0"/>
              </a:rPr>
              <a:t>Зудина Г.В.</a:t>
            </a:r>
            <a:endParaRPr lang="ru-RU" altLang="ru-RU" sz="1400" b="1" dirty="0">
              <a:solidFill>
                <a:srgbClr val="C00000"/>
              </a:solidFill>
              <a:latin typeface="Calibri" pitchFamily="34" charset="0"/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400" b="1" dirty="0">
                <a:solidFill>
                  <a:srgbClr val="C00000"/>
                </a:solidFill>
                <a:latin typeface="Calibri" pitchFamily="34" charset="0"/>
                <a:cs typeface="Arial" charset="0"/>
              </a:rPr>
              <a:t>Изб</a:t>
            </a:r>
            <a:r>
              <a:rPr lang="ru-RU" altLang="ru-RU" sz="1400" b="1" dirty="0" smtClean="0">
                <a:solidFill>
                  <a:srgbClr val="C00000"/>
                </a:solidFill>
                <a:latin typeface="Calibri" pitchFamily="34" charset="0"/>
                <a:cs typeface="Arial" charset="0"/>
              </a:rPr>
              <a:t>.</a:t>
            </a:r>
            <a:r>
              <a:rPr lang="en-US" altLang="ru-RU" sz="1400" b="1" dirty="0" smtClean="0">
                <a:solidFill>
                  <a:srgbClr val="C00000"/>
                </a:solidFill>
                <a:latin typeface="Calibri" pitchFamily="34" charset="0"/>
                <a:cs typeface="Arial" charset="0"/>
              </a:rPr>
              <a:t> </a:t>
            </a:r>
            <a:r>
              <a:rPr lang="ru-RU" altLang="ru-RU" sz="1400" b="1" dirty="0" smtClean="0">
                <a:solidFill>
                  <a:srgbClr val="C00000"/>
                </a:solidFill>
                <a:latin typeface="Calibri" pitchFamily="34" charset="0"/>
                <a:cs typeface="Arial" charset="0"/>
              </a:rPr>
              <a:t>Округ </a:t>
            </a:r>
            <a:r>
              <a:rPr lang="ru-RU" altLang="ru-RU" sz="1400" b="1" dirty="0">
                <a:solidFill>
                  <a:srgbClr val="C00000"/>
                </a:solidFill>
                <a:latin typeface="Calibri" pitchFamily="34" charset="0"/>
                <a:cs typeface="Arial" charset="0"/>
              </a:rPr>
              <a:t>№ </a:t>
            </a:r>
            <a:r>
              <a:rPr lang="ru-RU" altLang="ru-RU" sz="1400" b="1" dirty="0" smtClean="0">
                <a:solidFill>
                  <a:srgbClr val="C00000"/>
                </a:solidFill>
                <a:latin typeface="Calibri" pitchFamily="34" charset="0"/>
                <a:cs typeface="Arial" charset="0"/>
              </a:rPr>
              <a:t>4</a:t>
            </a:r>
            <a:endParaRPr lang="ru-RU" altLang="ru-RU" sz="1400" b="1" dirty="0">
              <a:solidFill>
                <a:srgbClr val="C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4" name="TextBox 12"/>
          <p:cNvSpPr txBox="1">
            <a:spLocks noChangeArrowheads="1"/>
          </p:cNvSpPr>
          <p:nvPr/>
        </p:nvSpPr>
        <p:spPr bwMode="auto">
          <a:xfrm>
            <a:off x="3203848" y="4282257"/>
            <a:ext cx="13681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 dirty="0" smtClean="0">
                <a:solidFill>
                  <a:srgbClr val="C00000"/>
                </a:solidFill>
                <a:latin typeface="Calibri" pitchFamily="34" charset="0"/>
              </a:rPr>
              <a:t>Киселева О.Н. </a:t>
            </a:r>
            <a:r>
              <a:rPr lang="ru-RU" altLang="ru-RU" sz="1400" b="1" dirty="0">
                <a:solidFill>
                  <a:srgbClr val="C00000"/>
                </a:solidFill>
                <a:latin typeface="Calibri" pitchFamily="34" charset="0"/>
              </a:rPr>
              <a:t>Изб</a:t>
            </a:r>
            <a:r>
              <a:rPr lang="ru-RU" altLang="ru-RU" sz="1400" b="1" dirty="0" smtClean="0">
                <a:solidFill>
                  <a:srgbClr val="C00000"/>
                </a:solidFill>
                <a:latin typeface="Calibri" pitchFamily="34" charset="0"/>
              </a:rPr>
              <a:t>.</a:t>
            </a:r>
            <a:r>
              <a:rPr lang="en-US" altLang="ru-RU" sz="1400" b="1" dirty="0" smtClean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ru-RU" altLang="ru-RU" sz="1400" b="1" dirty="0" smtClean="0">
                <a:solidFill>
                  <a:srgbClr val="C00000"/>
                </a:solidFill>
                <a:latin typeface="Calibri" pitchFamily="34" charset="0"/>
              </a:rPr>
              <a:t>Округ </a:t>
            </a:r>
            <a:r>
              <a:rPr lang="ru-RU" altLang="ru-RU" sz="1400" b="1" dirty="0">
                <a:solidFill>
                  <a:srgbClr val="C00000"/>
                </a:solidFill>
                <a:latin typeface="Calibri" pitchFamily="34" charset="0"/>
              </a:rPr>
              <a:t>№ </a:t>
            </a:r>
            <a:r>
              <a:rPr lang="ru-RU" altLang="ru-RU" sz="1400" b="1" dirty="0" smtClean="0">
                <a:solidFill>
                  <a:srgbClr val="C00000"/>
                </a:solidFill>
                <a:latin typeface="Calibri" pitchFamily="34" charset="0"/>
              </a:rPr>
              <a:t>3</a:t>
            </a:r>
            <a:endParaRPr lang="ru-RU" altLang="ru-RU" sz="14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15" name="TextBox 8"/>
          <p:cNvSpPr txBox="1">
            <a:spLocks noChangeArrowheads="1"/>
          </p:cNvSpPr>
          <p:nvPr/>
        </p:nvSpPr>
        <p:spPr bwMode="auto">
          <a:xfrm>
            <a:off x="6012159" y="4226072"/>
            <a:ext cx="139871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 dirty="0" smtClean="0">
                <a:solidFill>
                  <a:srgbClr val="C00000"/>
                </a:solidFill>
                <a:latin typeface="Calibri" pitchFamily="34" charset="0"/>
              </a:rPr>
              <a:t>Кононов И.Г.             </a:t>
            </a:r>
            <a:r>
              <a:rPr lang="ru-RU" altLang="ru-RU" sz="1400" b="1" dirty="0">
                <a:solidFill>
                  <a:srgbClr val="C00000"/>
                </a:solidFill>
                <a:latin typeface="Calibri" pitchFamily="34" charset="0"/>
              </a:rPr>
              <a:t>Изб. Округ № </a:t>
            </a:r>
            <a:r>
              <a:rPr lang="ru-RU" altLang="ru-RU" sz="1400" b="1" dirty="0" smtClean="0">
                <a:solidFill>
                  <a:srgbClr val="C00000"/>
                </a:solidFill>
                <a:latin typeface="Calibri" pitchFamily="34" charset="0"/>
              </a:rPr>
              <a:t>2</a:t>
            </a:r>
            <a:endParaRPr lang="ru-RU" altLang="ru-RU" sz="14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19" y="1814816"/>
            <a:ext cx="1147853" cy="1721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670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1484784"/>
            <a:ext cx="8446712" cy="5112568"/>
          </a:xfrm>
        </p:spPr>
        <p:txBody>
          <a:bodyPr>
            <a:norm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79512" y="332656"/>
            <a:ext cx="8856984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rebuchet MS" panose="020B0603020202020204" pitchFamily="34" charset="0"/>
              </a:rPr>
              <a:t>Финансово-экономическая деятельность</a:t>
            </a:r>
            <a:r>
              <a:rPr lang="ru-RU" sz="2800" dirty="0" smtClean="0"/>
              <a:t>	</a:t>
            </a:r>
          </a:p>
          <a:p>
            <a:pPr algn="ctr"/>
            <a:endParaRPr lang="ru-RU" sz="1400" dirty="0"/>
          </a:p>
          <a:p>
            <a:pPr algn="just"/>
            <a:r>
              <a:rPr lang="ru-RU" sz="1400" dirty="0" smtClean="0"/>
              <a:t>	</a:t>
            </a:r>
          </a:p>
          <a:p>
            <a:pPr algn="just"/>
            <a:r>
              <a:rPr lang="ru-RU" sz="1400" dirty="0"/>
              <a:t>	</a:t>
            </a:r>
            <a:r>
              <a:rPr lang="ru-RU" sz="1600" dirty="0" smtClean="0"/>
              <a:t>В 2022 </a:t>
            </a:r>
            <a:r>
              <a:rPr lang="ru-RU" sz="1600" dirty="0"/>
              <a:t>году в сфере бухгалтерского и налогового учета </a:t>
            </a:r>
            <a:r>
              <a:rPr lang="ru-RU" sz="1600" dirty="0" smtClean="0"/>
              <a:t>деятельности</a:t>
            </a:r>
            <a:r>
              <a:rPr lang="en-US" sz="1600" dirty="0" smtClean="0"/>
              <a:t> </a:t>
            </a:r>
            <a:r>
              <a:rPr lang="ru-RU" sz="1600" dirty="0" smtClean="0"/>
              <a:t>в деятельности </a:t>
            </a:r>
            <a:r>
              <a:rPr lang="ru-RU" sz="1600" dirty="0"/>
              <a:t>аппарата </a:t>
            </a:r>
            <a:r>
              <a:rPr lang="ru-RU" sz="1600" dirty="0" smtClean="0"/>
              <a:t>Совета депутатов муниципального округа Митино </a:t>
            </a:r>
            <a:r>
              <a:rPr lang="ru-RU" sz="1600" dirty="0"/>
              <a:t>нарушений действующего законодательства Российской Федерации и города Москвы надзорными и контролирующими органами не выявлено, замечаний со стороны контролирующих органов исполнительной власти (Департамент территориальных органов исполнительной власти города Москвы, Департамент финансов города Москвы, Департамент труда и  социальной защиты населения города Москвы, Контрольно-счетная палата города Москвы, Управление Федеральной антимонопольной службы по г. Москве, Главное контрольное управление города Москвы, Управление Федерального казначейства города Москвы, Тушинская межрайонная прокуратура СЗАО г. Москвы, префектура </a:t>
            </a:r>
            <a:r>
              <a:rPr lang="ru-RU" sz="1600" dirty="0" smtClean="0"/>
              <a:t>СЗАО </a:t>
            </a:r>
            <a:r>
              <a:rPr lang="ru-RU" sz="1600" dirty="0"/>
              <a:t>г. Москвы, районный отдел государственной статистики в СЗАО г. Москвы и др.) не имеется. </a:t>
            </a:r>
            <a:endParaRPr lang="ru-RU" sz="1600" dirty="0" smtClean="0"/>
          </a:p>
          <a:p>
            <a:pPr algn="just"/>
            <a:endParaRPr lang="ru-RU" sz="1600" dirty="0"/>
          </a:p>
          <a:p>
            <a:pPr algn="just"/>
            <a:r>
              <a:rPr lang="ru-RU" sz="1600" dirty="0" smtClean="0"/>
              <a:t>	В </a:t>
            </a:r>
            <a:r>
              <a:rPr lang="ru-RU" sz="1600" dirty="0"/>
              <a:t>соответствии с приказом  Департамента </a:t>
            </a:r>
            <a:r>
              <a:rPr lang="ru-RU" sz="1600" dirty="0" smtClean="0"/>
              <a:t>финансов </a:t>
            </a:r>
            <a:r>
              <a:rPr lang="ru-RU" sz="1600" dirty="0"/>
              <a:t>города Москвы от </a:t>
            </a:r>
            <a:r>
              <a:rPr lang="ru-RU" sz="1600" dirty="0" smtClean="0"/>
              <a:t>26.12.2022    </a:t>
            </a:r>
            <a:r>
              <a:rPr lang="ru-RU" sz="1600" dirty="0"/>
              <a:t>№ </a:t>
            </a:r>
            <a:r>
              <a:rPr lang="ru-RU" sz="1600" dirty="0" smtClean="0"/>
              <a:t>246-ф </a:t>
            </a:r>
            <a:r>
              <a:rPr lang="ru-RU" sz="1600" dirty="0"/>
              <a:t>годовая бюджетная отчетность муниципального округа Митино за </a:t>
            </a:r>
            <a:r>
              <a:rPr lang="ru-RU" sz="1600" dirty="0" smtClean="0"/>
              <a:t>2022 </a:t>
            </a:r>
            <a:r>
              <a:rPr lang="ru-RU" sz="1600" dirty="0"/>
              <a:t>год представлена в полном объеме установленных форм отчетов и в срок. В представленной отчетности соблюдены требования, установленные нормативно-правовыми </a:t>
            </a:r>
            <a:r>
              <a:rPr lang="ru-RU" sz="1600" dirty="0" smtClean="0"/>
              <a:t>актами,  </a:t>
            </a:r>
            <a:r>
              <a:rPr lang="ru-RU" sz="1600" dirty="0"/>
              <a:t>и обеспечено </a:t>
            </a:r>
            <a:r>
              <a:rPr lang="ru-RU" sz="1600" dirty="0" smtClean="0"/>
              <a:t>соответствие </a:t>
            </a:r>
            <a:r>
              <a:rPr lang="ru-RU" sz="1600" dirty="0"/>
              <a:t>показателей расчетов между бюджетами бюджетной системы Российской федерации. В Департамент </a:t>
            </a:r>
            <a:r>
              <a:rPr lang="ru-RU" sz="1600" dirty="0" smtClean="0"/>
              <a:t>финансов </a:t>
            </a:r>
            <a:r>
              <a:rPr lang="ru-RU" sz="1600" dirty="0"/>
              <a:t>города Москвы загружено в систему СВОД-СМАРТ и направлено посредством электронного документооборота </a:t>
            </a:r>
            <a:r>
              <a:rPr lang="ru-RU" sz="1600" b="1" dirty="0" smtClean="0"/>
              <a:t>90 </a:t>
            </a:r>
            <a:r>
              <a:rPr lang="ru-RU" sz="1600" dirty="0" smtClean="0"/>
              <a:t>форм </a:t>
            </a:r>
            <a:r>
              <a:rPr lang="ru-RU" sz="1600" dirty="0"/>
              <a:t>бюджетной годовой отчетности</a:t>
            </a:r>
            <a:r>
              <a:rPr lang="ru-RU" sz="1600" dirty="0" smtClean="0"/>
              <a:t>.</a:t>
            </a:r>
          </a:p>
          <a:p>
            <a:pPr algn="just"/>
            <a:r>
              <a:rPr lang="ru-RU" sz="1600" dirty="0" smtClean="0"/>
              <a:t> </a:t>
            </a:r>
          </a:p>
          <a:p>
            <a:pPr algn="just"/>
            <a:r>
              <a:rPr lang="ru-RU" sz="1600" dirty="0" smtClean="0"/>
              <a:t>	</a:t>
            </a:r>
            <a:endParaRPr lang="ru-RU" sz="1600" dirty="0"/>
          </a:p>
          <a:p>
            <a:pPr algn="just"/>
            <a:endParaRPr lang="ru-RU" sz="1400" dirty="0" smtClean="0"/>
          </a:p>
          <a:p>
            <a:pPr algn="just"/>
            <a:r>
              <a:rPr lang="ru-RU" sz="1400" dirty="0"/>
              <a:t>	</a:t>
            </a:r>
            <a:r>
              <a:rPr lang="ru-RU" sz="1400" dirty="0" smtClean="0"/>
              <a:t>	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31491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60648"/>
            <a:ext cx="8496944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400" dirty="0" smtClean="0"/>
          </a:p>
          <a:p>
            <a:pPr algn="just"/>
            <a:r>
              <a:rPr lang="ru-RU" sz="1400" dirty="0"/>
              <a:t>	</a:t>
            </a:r>
            <a:endParaRPr lang="ru-RU" sz="1400" dirty="0" smtClean="0"/>
          </a:p>
          <a:p>
            <a:pPr algn="just"/>
            <a:r>
              <a:rPr lang="ru-RU" sz="1400" dirty="0" smtClean="0"/>
              <a:t>	</a:t>
            </a:r>
            <a:r>
              <a:rPr lang="ru-RU" sz="1600" dirty="0" smtClean="0"/>
              <a:t>Финансовая</a:t>
            </a:r>
            <a:r>
              <a:rPr lang="ru-RU" sz="1600" dirty="0"/>
              <a:t>, статистическая, налоговая отчётность в полном объеме представлены в профильные Департаменты по направлениям деятельности, налоговые органы (МИФНС № 46, МИФНС № 33), статистику, фонды ПФР, социального и медицинского страхования по утвержденным формам и в установленный срок. Всего предоставлено </a:t>
            </a:r>
            <a:r>
              <a:rPr lang="ru-RU" sz="1600" b="1" dirty="0" smtClean="0"/>
              <a:t>19</a:t>
            </a:r>
            <a:r>
              <a:rPr lang="ru-RU" sz="1600" dirty="0" smtClean="0"/>
              <a:t> </a:t>
            </a:r>
            <a:r>
              <a:rPr lang="ru-RU" sz="1600" dirty="0"/>
              <a:t>годовых форм отчетности.</a:t>
            </a:r>
          </a:p>
          <a:p>
            <a:pPr algn="just"/>
            <a:endParaRPr lang="ru-RU" sz="1600" dirty="0"/>
          </a:p>
          <a:p>
            <a:pPr algn="just"/>
            <a:endParaRPr lang="ru-RU" sz="1600" dirty="0" smtClean="0"/>
          </a:p>
          <a:p>
            <a:pPr algn="just"/>
            <a:r>
              <a:rPr lang="ru-RU" sz="1600" dirty="0" smtClean="0"/>
              <a:t>	Внешний </a:t>
            </a:r>
            <a:r>
              <a:rPr lang="ru-RU" sz="1600" dirty="0"/>
              <a:t>контроль </a:t>
            </a:r>
            <a:r>
              <a:rPr lang="ru-RU" sz="1600" dirty="0" smtClean="0"/>
              <a:t>за исполнением </a:t>
            </a:r>
            <a:r>
              <a:rPr lang="ru-RU" sz="1600" dirty="0"/>
              <a:t>бюджета муниципального округа Митино </a:t>
            </a:r>
            <a:r>
              <a:rPr lang="ru-RU" sz="1600" dirty="0" smtClean="0"/>
              <a:t> осуществляет </a:t>
            </a:r>
            <a:r>
              <a:rPr lang="ru-RU" sz="1600" dirty="0"/>
              <a:t>Контрольно-счетная палата города Москвы, в соответствии с Законом города Москвы от 30.06.2010 № 30 «О </a:t>
            </a:r>
            <a:r>
              <a:rPr lang="ru-RU" sz="1600" dirty="0" err="1"/>
              <a:t>Контрольно</a:t>
            </a:r>
            <a:r>
              <a:rPr lang="ru-RU" sz="1600" dirty="0"/>
              <a:t> – счетной палате </a:t>
            </a:r>
            <a:r>
              <a:rPr lang="ru-RU" sz="1600" dirty="0" smtClean="0"/>
              <a:t>Москвы» и  </a:t>
            </a:r>
            <a:r>
              <a:rPr lang="ru-RU" sz="1600" dirty="0"/>
              <a:t>Соглашением о передаче Контрольно-счетной палате Москвы полномочий по осуществлению внешнего муниципального  финансового контроля в муниципальном округе Митино. </a:t>
            </a:r>
            <a:endParaRPr lang="ru-RU" sz="1600" dirty="0" smtClean="0"/>
          </a:p>
          <a:p>
            <a:pPr algn="just"/>
            <a:r>
              <a:rPr lang="ru-RU" sz="1600" dirty="0" smtClean="0"/>
              <a:t>	Всего </a:t>
            </a:r>
            <a:r>
              <a:rPr lang="ru-RU" sz="1600" dirty="0"/>
              <a:t>Контрольно-счетной палате Москвы представлено </a:t>
            </a:r>
            <a:r>
              <a:rPr lang="ru-RU" sz="1600" b="1" dirty="0" smtClean="0"/>
              <a:t>130</a:t>
            </a:r>
            <a:r>
              <a:rPr lang="ru-RU" sz="1600" dirty="0" smtClean="0"/>
              <a:t> </a:t>
            </a:r>
            <a:r>
              <a:rPr lang="ru-RU" sz="1600" dirty="0"/>
              <a:t>формы  бюджетной отчетности об исполнении бюджета муниципального округа Митино за </a:t>
            </a:r>
            <a:r>
              <a:rPr lang="ru-RU" sz="1600" dirty="0" smtClean="0"/>
              <a:t>2022 год в качестве главного распорядителя </a:t>
            </a:r>
            <a:r>
              <a:rPr lang="ru-RU" sz="1600" smtClean="0"/>
              <a:t>бюджетных средств, </a:t>
            </a:r>
            <a:r>
              <a:rPr lang="ru-RU" sz="1600" dirty="0" smtClean="0"/>
              <a:t>получателя бюджетных средств и финансового органа.</a:t>
            </a:r>
          </a:p>
          <a:p>
            <a:pPr algn="just"/>
            <a:endParaRPr lang="ru-RU" sz="1600" dirty="0"/>
          </a:p>
          <a:p>
            <a:pPr algn="just"/>
            <a:r>
              <a:rPr lang="ru-RU" sz="1600" dirty="0" smtClean="0"/>
              <a:t>	Всего представлено отчетности за 2022 год – </a:t>
            </a:r>
            <a:r>
              <a:rPr lang="ru-RU" sz="1600" b="1" dirty="0" smtClean="0"/>
              <a:t>239</a:t>
            </a:r>
            <a:r>
              <a:rPr lang="ru-RU" sz="1600" dirty="0" smtClean="0"/>
              <a:t> форм.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7867159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39375"/>
              </p:ext>
            </p:extLst>
          </p:nvPr>
        </p:nvGraphicFramePr>
        <p:xfrm>
          <a:off x="467544" y="1772816"/>
          <a:ext cx="8208913" cy="414941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72183"/>
                <a:gridCol w="1424161"/>
                <a:gridCol w="1368152"/>
                <a:gridCol w="720080"/>
                <a:gridCol w="432048"/>
                <a:gridCol w="768086"/>
                <a:gridCol w="1032114"/>
                <a:gridCol w="792089"/>
              </a:tblGrid>
              <a:tr h="150355"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C00000"/>
                          </a:solidFill>
                          <a:effectLst/>
                        </a:rPr>
                        <a:t>Юридическая </a:t>
                      </a:r>
                      <a:r>
                        <a:rPr lang="ru-RU" sz="1400" dirty="0">
                          <a:solidFill>
                            <a:srgbClr val="C00000"/>
                          </a:solidFill>
                          <a:effectLst/>
                        </a:rPr>
                        <a:t>работа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157" marR="2515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77309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Подготовлено </a:t>
                      </a:r>
                      <a:b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и принято нормативных правовых </a:t>
                      </a:r>
                      <a:b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и нормативных актов </a:t>
                      </a:r>
                      <a:b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на заседаниях СД МО Митино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157" marR="25157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Подготовлено </a:t>
                      </a:r>
                      <a:br>
                        <a:rPr lang="ru-RU" sz="1200" dirty="0">
                          <a:effectLst/>
                        </a:rPr>
                      </a:br>
                      <a:r>
                        <a:rPr lang="ru-RU" sz="1200" dirty="0">
                          <a:effectLst/>
                        </a:rPr>
                        <a:t>и выпущено постановлений главы муниципального округа Митино </a:t>
                      </a:r>
                      <a:br>
                        <a:rPr lang="ru-RU" sz="1200" dirty="0">
                          <a:effectLst/>
                        </a:rPr>
                      </a:br>
                      <a:r>
                        <a:rPr lang="ru-RU" sz="1200" dirty="0">
                          <a:effectLst/>
                        </a:rPr>
                        <a:t>и постановлений</a:t>
                      </a:r>
                      <a:br>
                        <a:rPr lang="ru-RU" sz="1200" dirty="0">
                          <a:effectLst/>
                        </a:rPr>
                      </a:br>
                      <a:r>
                        <a:rPr lang="ru-RU" sz="1200" dirty="0">
                          <a:effectLst/>
                        </a:rPr>
                        <a:t>аппарата СД МО Митино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157" marR="25157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Подготовлено </a:t>
                      </a:r>
                      <a:br>
                        <a:rPr lang="ru-RU" sz="1200" dirty="0">
                          <a:effectLst/>
                        </a:rPr>
                      </a:br>
                      <a:r>
                        <a:rPr lang="ru-RU" sz="1200" dirty="0">
                          <a:effectLst/>
                        </a:rPr>
                        <a:t>и выпущено распоряжений </a:t>
                      </a:r>
                      <a:endParaRPr lang="ru-RU" sz="12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главы муниципального округа Митино</a:t>
                      </a:r>
                      <a:r>
                        <a:rPr lang="ru-RU" sz="1200" baseline="0" dirty="0" smtClean="0">
                          <a:effectLst/>
                        </a:rPr>
                        <a:t> и распоряжений</a:t>
                      </a:r>
                      <a:r>
                        <a:rPr lang="ru-RU" sz="1200" dirty="0">
                          <a:effectLst/>
                        </a:rPr>
                        <a:t/>
                      </a:r>
                      <a:br>
                        <a:rPr lang="ru-RU" sz="1200" dirty="0">
                          <a:effectLst/>
                        </a:rPr>
                      </a:br>
                      <a:r>
                        <a:rPr lang="ru-RU" sz="1200" dirty="0">
                          <a:effectLst/>
                        </a:rPr>
                        <a:t>аппарата </a:t>
                      </a:r>
                      <a:br>
                        <a:rPr lang="ru-RU" sz="1200" dirty="0">
                          <a:effectLst/>
                        </a:rPr>
                      </a:br>
                      <a:r>
                        <a:rPr lang="ru-RU" sz="1200" dirty="0">
                          <a:effectLst/>
                        </a:rPr>
                        <a:t>СД МО Митино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157" marR="25157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Получено протестов </a:t>
                      </a:r>
                      <a:br>
                        <a:rPr lang="ru-RU" sz="1200" dirty="0">
                          <a:effectLst/>
                        </a:rPr>
                      </a:br>
                      <a:r>
                        <a:rPr lang="ru-RU" sz="1200" dirty="0">
                          <a:effectLst/>
                        </a:rPr>
                        <a:t>и представлений Тушинской межрайонной прокуратуры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157" marR="2515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Предоставление муниципальных услуг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157" marR="25157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Подготовлено ответов </a:t>
                      </a:r>
                      <a:br>
                        <a:rPr lang="ru-RU" sz="1200" dirty="0">
                          <a:effectLst/>
                        </a:rPr>
                      </a:br>
                      <a:r>
                        <a:rPr lang="ru-RU" sz="1200" dirty="0">
                          <a:effectLst/>
                        </a:rPr>
                        <a:t>на обращения организаций </a:t>
                      </a:r>
                      <a:br>
                        <a:rPr lang="ru-RU" sz="1200" dirty="0">
                          <a:effectLst/>
                        </a:rPr>
                      </a:br>
                      <a:r>
                        <a:rPr lang="ru-RU" sz="1200" dirty="0">
                          <a:effectLst/>
                        </a:rPr>
                        <a:t>и граждан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157" marR="2515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2624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Представления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157" marR="251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Протесты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157" marR="251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Снижение </a:t>
                      </a:r>
                      <a:br>
                        <a:rPr lang="ru-RU" sz="1200" dirty="0">
                          <a:effectLst/>
                        </a:rPr>
                      </a:br>
                      <a:r>
                        <a:rPr lang="ru-RU" sz="1200" dirty="0">
                          <a:effectLst/>
                        </a:rPr>
                        <a:t>брачного </a:t>
                      </a:r>
                      <a:r>
                        <a:rPr lang="ru-RU" sz="1200" dirty="0" smtClean="0">
                          <a:effectLst/>
                        </a:rPr>
                        <a:t>возраста</a:t>
                      </a:r>
                      <a:endParaRPr lang="en-US" sz="12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157" marR="251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Организации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157" marR="251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Граждане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157" marR="25157" marT="0" marB="0"/>
                </a:tc>
              </a:tr>
              <a:tr h="11349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</a:rPr>
                        <a:t>25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157" marR="251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3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157" marR="251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12</a:t>
                      </a:r>
                      <a:endParaRPr lang="en-US" sz="12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157" marR="251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3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157" marR="251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0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157" marR="251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2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157" marR="251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51</a:t>
                      </a:r>
                    </a:p>
                  </a:txBody>
                  <a:tcPr marL="25157" marR="251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4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157" marR="25157" marT="0" marB="0"/>
                </a:tc>
              </a:tr>
            </a:tbl>
          </a:graphicData>
        </a:graphic>
      </p:graphicFrame>
      <p:sp>
        <p:nvSpPr>
          <p:cNvPr id="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01752" y="139161"/>
            <a:ext cx="8302696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lvl="0" algn="ctr" eaLnBrk="1" hangingPunct="1"/>
            <a:r>
              <a:rPr lang="ru-RU" altLang="ru-RU" sz="2400" b="1" cap="none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Отчёт о юридической и кадровой работе </a:t>
            </a:r>
            <a:br>
              <a:rPr lang="ru-RU" altLang="ru-RU" sz="2400" b="1" cap="none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ru-RU" altLang="ru-RU" sz="2400" b="1" cap="none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аппарата Совета депутатов </a:t>
            </a:r>
            <a:br>
              <a:rPr lang="ru-RU" altLang="ru-RU" sz="2400" b="1" cap="none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ru-RU" altLang="ru-RU" sz="2400" b="1" cap="none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муниципального округа Митино за 2022 год </a:t>
            </a:r>
            <a:endParaRPr kumimoji="0" lang="ru-RU" altLang="ru-RU" sz="600" b="1" i="0" u="none" strike="noStrike" normalizeH="0" baseline="0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1" i="0" u="none" strike="noStrike" normalizeH="0" baseline="0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79080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2285481"/>
              </p:ext>
            </p:extLst>
          </p:nvPr>
        </p:nvGraphicFramePr>
        <p:xfrm>
          <a:off x="323528" y="332656"/>
          <a:ext cx="8640959" cy="271611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74445"/>
                <a:gridCol w="1048734"/>
                <a:gridCol w="777036"/>
                <a:gridCol w="777036"/>
                <a:gridCol w="1020719"/>
                <a:gridCol w="1020719"/>
                <a:gridCol w="937201"/>
                <a:gridCol w="889099"/>
                <a:gridCol w="895970"/>
              </a:tblGrid>
              <a:tr h="335216">
                <a:tc gridSpan="9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C00000"/>
                          </a:solidFill>
                          <a:effectLst/>
                        </a:rPr>
                        <a:t>Кадровая </a:t>
                      </a:r>
                      <a:r>
                        <a:rPr lang="ru-RU" sz="1400" dirty="0">
                          <a:solidFill>
                            <a:srgbClr val="C00000"/>
                          </a:solidFill>
                          <a:effectLst/>
                        </a:rPr>
                        <a:t>работа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23" marR="59623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87477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</a:rPr>
                        <a:t>Подготовлено </a:t>
                      </a:r>
                      <a:br>
                        <a:rPr lang="ru-RU" sz="100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</a:rPr>
                        <a:t>и выпущено распоряжений  аппарата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</a:rPr>
                        <a:t>СД МО Митино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</a:rPr>
                        <a:t>по личному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</a:rPr>
                        <a:t>составу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23" marR="59623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Подготовлено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и выпущено распоряжений  аппарата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СД МО Митино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23" marR="59623" marT="0" marB="0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Проведено заседаний аттестационной комиссии, аттестаций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23" marR="59623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Прошли повышение квалификации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23" marR="59623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Подготовлено и сдано квартальных, полугодовых </a:t>
                      </a:r>
                      <a:br>
                        <a:rPr lang="ru-RU" sz="1000">
                          <a:effectLst/>
                        </a:rPr>
                      </a:br>
                      <a:r>
                        <a:rPr lang="ru-RU" sz="1000">
                          <a:effectLst/>
                        </a:rPr>
                        <a:t>и годовых отчётов </a:t>
                      </a:r>
                      <a:br>
                        <a:rPr lang="ru-RU" sz="1000">
                          <a:effectLst/>
                        </a:rPr>
                      </a:br>
                      <a:r>
                        <a:rPr lang="ru-RU" sz="1000">
                          <a:effectLst/>
                        </a:rPr>
                        <a:t>по работе </a:t>
                      </a:r>
                      <a:br>
                        <a:rPr lang="ru-RU" sz="1000">
                          <a:effectLst/>
                        </a:rPr>
                      </a:br>
                      <a:r>
                        <a:rPr lang="ru-RU" sz="1000">
                          <a:effectLst/>
                        </a:rPr>
                        <a:t>с кадрами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23" marR="59623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Подготовлено и сдано статистических отчётов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23" marR="59623" marT="0" marB="0"/>
                </a:tc>
              </a:tr>
              <a:tr h="8533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заседаний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23" marR="596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аттестаций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23" marR="596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прошли аттестацию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23" marR="596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Присвоено классных чинов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23" marR="59623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428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</a:rPr>
                        <a:t>31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23" marR="596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27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23" marR="596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23" marR="596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23" marR="596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2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23" marR="596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0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23" marR="596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23" marR="596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20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23" marR="596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4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23" marR="59623" marT="0" marB="0"/>
                </a:tc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4466384"/>
              </p:ext>
            </p:extLst>
          </p:nvPr>
        </p:nvGraphicFramePr>
        <p:xfrm>
          <a:off x="323527" y="3429000"/>
          <a:ext cx="8614792" cy="275687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31365"/>
                <a:gridCol w="1240780"/>
                <a:gridCol w="1240780"/>
                <a:gridCol w="1553029"/>
                <a:gridCol w="1240780"/>
                <a:gridCol w="1708058"/>
              </a:tblGrid>
              <a:tr h="335216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C00000"/>
                          </a:solidFill>
                          <a:effectLst/>
                        </a:rPr>
                        <a:t>Размещение муниципального заказа в соответствии с федеральной контрактной системой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C00000"/>
                          </a:solidFill>
                          <a:effectLst/>
                        </a:rPr>
                        <a:t> </a:t>
                      </a:r>
                      <a:endParaRPr lang="ru-RU" sz="10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23" marR="59623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732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</a:rPr>
                        <a:t>Подготовлено </a:t>
                      </a:r>
                      <a:br>
                        <a:rPr lang="ru-RU" sz="100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</a:rPr>
                        <a:t>и выпущено распоряжений  аппарата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</a:rPr>
                        <a:t>СД МО Митино о размещении муниципального заказа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23" marR="596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Подготовлено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технических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заданий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23" marR="596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Подготовлено конкурсных </a:t>
                      </a:r>
                      <a:br>
                        <a:rPr lang="ru-RU" sz="1000" dirty="0">
                          <a:effectLst/>
                        </a:rPr>
                      </a:br>
                      <a:r>
                        <a:rPr lang="ru-RU" sz="1000" dirty="0">
                          <a:effectLst/>
                        </a:rPr>
                        <a:t>и аукционных документаций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23" marR="596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Проведено заседаний единой комиссии </a:t>
                      </a:r>
                      <a:br>
                        <a:rPr lang="ru-RU" sz="1000" dirty="0">
                          <a:effectLst/>
                        </a:rPr>
                      </a:br>
                      <a:r>
                        <a:rPr lang="ru-RU" sz="1000" dirty="0">
                          <a:effectLst/>
                        </a:rPr>
                        <a:t>по размещению заказа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23" marR="596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Заключено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муниципальных контрактов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23" marR="596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Заключено договоров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23" marR="59623" marT="0" marB="0"/>
                </a:tc>
              </a:tr>
              <a:tr h="9341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23" marR="596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4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23" marR="596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4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23" marR="596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4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23" marR="596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4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23" marR="596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43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23" marR="59623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40019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2056612"/>
              </p:ext>
            </p:extLst>
          </p:nvPr>
        </p:nvGraphicFramePr>
        <p:xfrm>
          <a:off x="323529" y="260648"/>
          <a:ext cx="8568950" cy="632733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12981"/>
                <a:gridCol w="1312435"/>
                <a:gridCol w="1157774"/>
                <a:gridCol w="1621212"/>
                <a:gridCol w="1775327"/>
                <a:gridCol w="1389221"/>
              </a:tblGrid>
              <a:tr h="371705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solidFill>
                          <a:srgbClr val="C00000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C00000"/>
                          </a:solidFill>
                          <a:effectLst/>
                        </a:rPr>
                        <a:t>Противодействие </a:t>
                      </a:r>
                      <a:r>
                        <a:rPr lang="ru-RU" sz="1200" dirty="0">
                          <a:solidFill>
                            <a:srgbClr val="C00000"/>
                          </a:solidFill>
                          <a:effectLst/>
                        </a:rPr>
                        <a:t>коррупции в органах местного самоуправления муниципального округа Митино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C00000"/>
                          </a:solidFill>
                          <a:effectLst/>
                        </a:rPr>
                        <a:t> </a:t>
                      </a:r>
                      <a:endParaRPr lang="ru-RU" sz="9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39" marR="48639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3859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Проведено антикоррупционных экспертиз проектов нормативных правовых актов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39" marR="486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Подготовка и утверждение Плана мероприятий по противодействию коррупции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39" marR="486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Проведение инструктивного совещания по вопросу реализации Плана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39" marR="486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1. Обеспечение контроля за исполнением Федерального закона от 05 апреля 2013 г. № 44-ФЗ «О контрактной системе в сфере закупок товаров, работ, услуг для обеспечения государственных и муниципальных нужд».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2. Планирование размещения заказа у субъектов малого предпринимательства.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3. Обеспечение выполнения плана закупок за счет поэтапного планирования торгов и утверждения плана-графика.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 4. Соблюдение сроков размещения на официальном сайте извещений, документации, протоколов, сроков заключения контрактов, их исполнения.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39" marR="486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1. Контроль за соблюдением лицами, замещающими должности муниципальной службы, требований законодательства Российской Федерации о противодействии коррупции, касающихся предотвращения и урегулирования конфликта интересов, в том числе за привлечением таких лиц к ответственности в случае их несоблюдения.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2. Кадровая работа в части, касающейся ведения личных дел лиц, замещающих муниципальные должности на постоянной основе и должности муниципальной службы.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3. Проверка соблюдения муниципальными служащими ограничений, установленных статьей 13 Федерально­го закона от 2 марта 2007 г. № 25-ФЗ «О муниципаль­ной службе в РФ», статьей 14 Закона города Москвы от 22 октября 2008 г. N 50 «О муниципальной службе в городе Москве». 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39" marR="486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1. Ежегодное повышение квалификации муниципальных служащих, в должностные обязанности которых входит участие в противодействии коррупции.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2. Обучение муниципальных служащих, впервые поступивших на муниципальную службу для замещения должностей, включенных в перечни, установленные нормативными правовыми актами Российской Федерации, по образовательным программам в области противодействия коррупции.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39" marR="48639" marT="0" marB="0"/>
                </a:tc>
              </a:tr>
              <a:tr h="3630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  <a:endParaRPr lang="ru-RU" sz="9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39" marR="486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</a:rPr>
                        <a:t>1</a:t>
                      </a:r>
                      <a:endParaRPr lang="ru-RU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39" marR="486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</a:rPr>
                        <a:t>1</a:t>
                      </a:r>
                      <a:endParaRPr lang="ru-RU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39" marR="486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</a:rPr>
                        <a:t>Выполняется</a:t>
                      </a:r>
                      <a:endParaRPr lang="ru-RU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39" marR="486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</a:rPr>
                        <a:t>Осуществляется</a:t>
                      </a:r>
                      <a:endParaRPr lang="ru-RU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39" marR="486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</a:rPr>
                        <a:t>Запланировано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</a:rPr>
                        <a:t>в </a:t>
                      </a:r>
                      <a:r>
                        <a:rPr lang="ru-RU" sz="900" b="1" dirty="0" smtClean="0">
                          <a:effectLst/>
                        </a:rPr>
                        <a:t>2023 </a:t>
                      </a:r>
                      <a:r>
                        <a:rPr lang="ru-RU" sz="900" b="1" dirty="0">
                          <a:effectLst/>
                        </a:rPr>
                        <a:t>году</a:t>
                      </a:r>
                      <a:endParaRPr lang="ru-RU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39" marR="48639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97087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1534718"/>
              </p:ext>
            </p:extLst>
          </p:nvPr>
        </p:nvGraphicFramePr>
        <p:xfrm>
          <a:off x="323527" y="548680"/>
          <a:ext cx="8542784" cy="56673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08970"/>
                <a:gridCol w="1308427"/>
                <a:gridCol w="1154240"/>
                <a:gridCol w="1616261"/>
                <a:gridCol w="1769907"/>
                <a:gridCol w="1384979"/>
              </a:tblGrid>
              <a:tr h="41617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</a:rPr>
                        <a:t>Публикация на сайте муниципального округа Митино нормативных правовых актов, затрагивающих интере­сы жителей, информации о порядке и условиях оказа­ния услуг населению.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23" marR="596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</a:rPr>
                        <a:t>Информирование жителей о мерах, принимаемых в муниципальном округе Митино по противодей­ствию коррупции, через средства массовой инфор­мации и информационно-телекоммуникационную сеть «Интернет».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23" marR="596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</a:rPr>
                        <a:t>Осуществление «обратной связи» с населением в целях выявления фактов коррупции в органах местного самоуправления муниципального округа Митино, в том числе с использованием сайта муниципального округа Митино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23" marR="596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</a:rPr>
                        <a:t>Размещение на сайте сведений о доходах, расходах, об имуществе и обязательствах имущественного характера муниципальных служащих аппарата Совета депутатов муниципального округа Митино и членов их семей.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23" marR="596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</a:rPr>
                        <a:t>Размещение на сайте сведений о доходах, расходах, об имуществе и обязательствах имущественного ха­рактера лиц, замещающих муниципальные должности, и членов их семей.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23" marR="596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</a:rPr>
                        <a:t>Проверка достоверности и полноты сведений, представляемых гражданами, претенду­ющими на замещение должностей муниципальной службы в муниципальном округе Митино, муниципальными служащими муниципального округа Митино, и соблюдения муниципаль­ными служащими требований к служебному поведению.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23" marR="59623" marT="0" marB="0"/>
                </a:tc>
              </a:tr>
              <a:tr h="15056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</a:rPr>
                        <a:t>Выполняется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23" marR="596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Осуществляется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23" marR="596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Фактов коррупции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в ОМС МО Митино </a:t>
                      </a:r>
                      <a:br>
                        <a:rPr lang="ru-RU" sz="1000" b="1" dirty="0">
                          <a:effectLst/>
                        </a:rPr>
                      </a:br>
                      <a:r>
                        <a:rPr lang="ru-RU" sz="1000" b="1" dirty="0">
                          <a:effectLst/>
                        </a:rPr>
                        <a:t>не выявлено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23" marR="596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Осуществляется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в установленный действующим законодательством срок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23" marR="596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Осуществляется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в установленный действующим законодательством срок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23" marR="596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Проводится в отношении лиц, замещающих муниципальные должности с высокими коррупционными рисками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23" marR="59623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28058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84129"/>
            <a:ext cx="8686800" cy="841248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2700" b="1" cap="none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rebuchet MS" panose="020B0603020202020204" pitchFamily="34" charset="0"/>
                <a:ea typeface="Verdana" pitchFamily="34" charset="0"/>
                <a:cs typeface="Verdana" pitchFamily="34" charset="0"/>
              </a:rPr>
              <a:t>Призыв граждан района Митино</a:t>
            </a:r>
            <a:br>
              <a:rPr lang="ru-RU" altLang="ru-RU" sz="2700" b="1" cap="none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rebuchet MS" panose="020B0603020202020204" pitchFamily="34" charset="0"/>
                <a:ea typeface="Verdana" pitchFamily="34" charset="0"/>
                <a:cs typeface="Verdana" pitchFamily="34" charset="0"/>
              </a:rPr>
            </a:br>
            <a:r>
              <a:rPr lang="ru-RU" altLang="ru-RU" sz="2700" b="1" cap="none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rebuchet MS" panose="020B0603020202020204" pitchFamily="34" charset="0"/>
                <a:ea typeface="Verdana" pitchFamily="34" charset="0"/>
                <a:cs typeface="Verdana" pitchFamily="34" charset="0"/>
              </a:rPr>
              <a:t> на военную службу в 2022 году</a:t>
            </a:r>
            <a:br>
              <a:rPr lang="ru-RU" altLang="ru-RU" sz="2700" b="1" cap="none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rebuchet MS" panose="020B0603020202020204" pitchFamily="34" charset="0"/>
                <a:ea typeface="Verdana" pitchFamily="34" charset="0"/>
                <a:cs typeface="Verdana" pitchFamily="34" charset="0"/>
              </a:rPr>
            </a:br>
            <a:r>
              <a:rPr lang="ru-RU" altLang="ru-RU" sz="2000" b="1" cap="none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ru-RU" altLang="ru-RU" sz="2000" b="1" cap="none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ru-RU" altLang="ru-RU" sz="2000" b="1" dirty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530909" y="3861048"/>
            <a:ext cx="727280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>
              <a:solidFill>
                <a:srgbClr val="C00000"/>
              </a:solidFill>
            </a:endParaRPr>
          </a:p>
          <a:p>
            <a:r>
              <a:rPr lang="ru-RU" dirty="0" smtClean="0">
                <a:solidFill>
                  <a:srgbClr val="C00000"/>
                </a:solidFill>
              </a:rPr>
              <a:t>В отчетный период на территории района Митино проведено две призывные кампании: весной и осенью.</a:t>
            </a:r>
          </a:p>
          <a:p>
            <a:endParaRPr lang="ru-RU" dirty="0" smtClean="0">
              <a:solidFill>
                <a:srgbClr val="C00000"/>
              </a:solidFill>
            </a:endParaRPr>
          </a:p>
          <a:p>
            <a:pPr algn="just"/>
            <a:r>
              <a:rPr lang="ru-RU" dirty="0" smtClean="0">
                <a:solidFill>
                  <a:srgbClr val="C00000"/>
                </a:solidFill>
              </a:rPr>
              <a:t>Проведено плановых заседаний призывной комиссии района Митино: за весеннюю призывную кампанию – 28; осеннюю призывную кампанию – 18.</a:t>
            </a:r>
          </a:p>
          <a:p>
            <a:pPr algn="just"/>
            <a:endParaRPr lang="ru-RU" dirty="0" smtClean="0">
              <a:solidFill>
                <a:srgbClr val="C00000"/>
              </a:solidFill>
            </a:endParaRPr>
          </a:p>
          <a:p>
            <a:r>
              <a:rPr lang="ru-RU" dirty="0" smtClean="0">
                <a:solidFill>
                  <a:srgbClr val="C00000"/>
                </a:solidFill>
              </a:rPr>
              <a:t>План призыва в 2022 году выполнен на 100%.</a:t>
            </a:r>
          </a:p>
        </p:txBody>
      </p:sp>
      <p:pic>
        <p:nvPicPr>
          <p:cNvPr id="3074" name="Picture 2" descr="Z:\ОРГОТДЕЛ\ОТЧЕТ ГЛАВЫ МО за 2022 год\Военкомат - призыв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7051" y="908720"/>
            <a:ext cx="2448272" cy="326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C:\Users\User\Downloads\PHOTO-2022-11-01-14-25-07 (1)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06688"/>
            <a:ext cx="4248471" cy="30511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4818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188640"/>
            <a:ext cx="8590728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cap="none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Информирование</a:t>
            </a:r>
            <a:endParaRPr lang="ru-RU" b="1" cap="none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B05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34819" name="Picture 3" descr="F:\ФОТО ИНФОРМИРОВАНИЕ\фото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2207" y="1293469"/>
            <a:ext cx="2565200" cy="3808878"/>
          </a:xfrm>
          <a:prstGeom prst="rect">
            <a:avLst/>
          </a:prstGeom>
          <a:noFill/>
        </p:spPr>
      </p:pic>
      <p:pic>
        <p:nvPicPr>
          <p:cNvPr id="34820" name="Picture 4" descr="F:\ФОТО ИНФОРМИРОВАНИЕ\фото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55654" y="1293469"/>
            <a:ext cx="2952328" cy="2774516"/>
          </a:xfrm>
          <a:prstGeom prst="rect">
            <a:avLst/>
          </a:prstGeom>
          <a:noFill/>
        </p:spPr>
      </p:pic>
      <p:pic>
        <p:nvPicPr>
          <p:cNvPr id="34821" name="Picture 5" descr="F:\ФОТО ИНФОРМИРОВАНИЕ\фото 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1484784"/>
            <a:ext cx="3312369" cy="2695110"/>
          </a:xfrm>
          <a:prstGeom prst="rect">
            <a:avLst/>
          </a:prstGeom>
          <a:noFill/>
        </p:spPr>
      </p:pic>
      <p:pic>
        <p:nvPicPr>
          <p:cNvPr id="34823" name="Picture 7" descr="F:\ФОТО ИНФОРМИРОВАНИЕ\фото 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0274" y="4157315"/>
            <a:ext cx="4150198" cy="2426488"/>
          </a:xfrm>
          <a:prstGeom prst="rect">
            <a:avLst/>
          </a:prstGeom>
          <a:noFill/>
        </p:spPr>
      </p:pic>
      <p:sp>
        <p:nvSpPr>
          <p:cNvPr id="3" name="AutoShape 2" descr="pasted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28" y="3882855"/>
            <a:ext cx="4146690" cy="2705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0093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8686800" cy="4464496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 smtClean="0">
                <a:solidFill>
                  <a:srgbClr val="C00000"/>
                </a:solidFill>
              </a:rPr>
              <a:t>С</a:t>
            </a:r>
            <a:r>
              <a:rPr lang="ru-RU" sz="4400" b="1" dirty="0" smtClean="0">
                <a:solidFill>
                  <a:srgbClr val="C00000"/>
                </a:solidFill>
              </a:rPr>
              <a:t>пасибо за внимание !</a:t>
            </a:r>
            <a:endParaRPr lang="ru-RU" sz="4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61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476672"/>
            <a:ext cx="6965245" cy="1217211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2300" b="1" cap="none" dirty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rebuchet MS" panose="020B0603020202020204" pitchFamily="34" charset="0"/>
              </a:rPr>
              <a:t>Депутаты </a:t>
            </a:r>
            <a:br>
              <a:rPr lang="ru-RU" altLang="ru-RU" sz="2300" b="1" cap="none" dirty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rebuchet MS" panose="020B0603020202020204" pitchFamily="34" charset="0"/>
              </a:rPr>
            </a:br>
            <a:r>
              <a:rPr lang="ru-RU" altLang="ru-RU" sz="2300" b="1" cap="none" dirty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rebuchet MS" panose="020B0603020202020204" pitchFamily="34" charset="0"/>
              </a:rPr>
              <a:t>Совета депутатов муниципального округа Митино </a:t>
            </a:r>
            <a:br>
              <a:rPr lang="ru-RU" altLang="ru-RU" sz="2300" b="1" cap="none" dirty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rebuchet MS" panose="020B0603020202020204" pitchFamily="34" charset="0"/>
              </a:rPr>
            </a:br>
            <a:r>
              <a:rPr lang="ru-RU" altLang="ru-RU" sz="2300" b="1" cap="none" dirty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rebuchet MS" panose="020B0603020202020204" pitchFamily="34" charset="0"/>
              </a:rPr>
              <a:t>(созыв 2017 года)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706563"/>
            <a:ext cx="1213209" cy="1719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189" y="3807782"/>
            <a:ext cx="1274786" cy="1667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693883"/>
            <a:ext cx="1187572" cy="1665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 descr="Z:\ОРГОТДЕЛ\отчет главы МО за 2017\Депутаты 2017 фото\Куранов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93883"/>
            <a:ext cx="1150939" cy="1722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3" descr="Z:\ОРГОТДЕЛ\отчет главы МО за 2017\Депутаты 2017 фото\Чистякова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011" y="3872066"/>
            <a:ext cx="1222374" cy="164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Z:\ОРГОТДЕЛ\отчет главы МО за 2017\Депутаты 2017 фото\Чередникова- серый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895" y="3804735"/>
            <a:ext cx="1222375" cy="1712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1619672" y="2079796"/>
            <a:ext cx="144016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 dirty="0" err="1" smtClean="0">
                <a:solidFill>
                  <a:srgbClr val="C00000"/>
                </a:solidFill>
                <a:latin typeface="Calibri" pitchFamily="34" charset="0"/>
              </a:rPr>
              <a:t>Куранов</a:t>
            </a:r>
            <a:r>
              <a:rPr lang="ru-RU" altLang="ru-RU" sz="1400" b="1" dirty="0" smtClean="0">
                <a:solidFill>
                  <a:srgbClr val="C00000"/>
                </a:solidFill>
                <a:latin typeface="Calibri" pitchFamily="34" charset="0"/>
              </a:rPr>
              <a:t> В.В.</a:t>
            </a:r>
            <a:endParaRPr lang="ru-RU" altLang="ru-RU" sz="1400" b="1" dirty="0">
              <a:solidFill>
                <a:srgbClr val="C00000"/>
              </a:solidFill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 dirty="0">
                <a:solidFill>
                  <a:srgbClr val="C00000"/>
                </a:solidFill>
                <a:latin typeface="Calibri" pitchFamily="34" charset="0"/>
              </a:rPr>
              <a:t>Изб. Округ № 1</a:t>
            </a:r>
          </a:p>
        </p:txBody>
      </p:sp>
      <p:sp>
        <p:nvSpPr>
          <p:cNvPr id="11" name="TextBox 9"/>
          <p:cNvSpPr txBox="1">
            <a:spLocks noChangeArrowheads="1"/>
          </p:cNvSpPr>
          <p:nvPr/>
        </p:nvSpPr>
        <p:spPr bwMode="auto">
          <a:xfrm rot="10800000" flipV="1">
            <a:off x="4644007" y="2077126"/>
            <a:ext cx="13681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 dirty="0" smtClean="0">
                <a:solidFill>
                  <a:srgbClr val="C00000"/>
                </a:solidFill>
                <a:latin typeface="Calibri" pitchFamily="34" charset="0"/>
              </a:rPr>
              <a:t>Мухина Н.Б. </a:t>
            </a:r>
            <a:r>
              <a:rPr lang="ru-RU" altLang="ru-RU" sz="1400" b="1" dirty="0">
                <a:solidFill>
                  <a:srgbClr val="C00000"/>
                </a:solidFill>
                <a:latin typeface="Calibri" pitchFamily="34" charset="0"/>
              </a:rPr>
              <a:t>Изб. Округ № </a:t>
            </a:r>
            <a:r>
              <a:rPr lang="ru-RU" altLang="ru-RU" sz="1400" b="1" dirty="0" smtClean="0">
                <a:solidFill>
                  <a:srgbClr val="C00000"/>
                </a:solidFill>
                <a:latin typeface="Calibri" pitchFamily="34" charset="0"/>
              </a:rPr>
              <a:t>2</a:t>
            </a:r>
            <a:endParaRPr lang="ru-RU" altLang="ru-RU" sz="14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12" name="TextBox 7"/>
          <p:cNvSpPr txBox="1">
            <a:spLocks noChangeArrowheads="1"/>
          </p:cNvSpPr>
          <p:nvPr/>
        </p:nvSpPr>
        <p:spPr bwMode="auto">
          <a:xfrm>
            <a:off x="7466010" y="2079796"/>
            <a:ext cx="149847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 dirty="0" smtClean="0">
                <a:solidFill>
                  <a:srgbClr val="C00000"/>
                </a:solidFill>
                <a:latin typeface="Calibri" pitchFamily="34" charset="0"/>
              </a:rPr>
              <a:t>Смирнова Т.В. </a:t>
            </a:r>
            <a:r>
              <a:rPr lang="ru-RU" altLang="ru-RU" sz="1400" b="1" dirty="0">
                <a:solidFill>
                  <a:srgbClr val="C00000"/>
                </a:solidFill>
                <a:latin typeface="Calibri" pitchFamily="34" charset="0"/>
              </a:rPr>
              <a:t>Изб. Округ № </a:t>
            </a:r>
            <a:r>
              <a:rPr lang="ru-RU" altLang="ru-RU" sz="1400" b="1" dirty="0" smtClean="0">
                <a:solidFill>
                  <a:srgbClr val="C00000"/>
                </a:solidFill>
                <a:latin typeface="Calibri" pitchFamily="34" charset="0"/>
              </a:rPr>
              <a:t>1</a:t>
            </a:r>
            <a:endParaRPr lang="ru-RU" altLang="ru-RU" sz="14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13" name="TextBox 13"/>
          <p:cNvSpPr txBox="1">
            <a:spLocks noChangeArrowheads="1"/>
          </p:cNvSpPr>
          <p:nvPr/>
        </p:nvSpPr>
        <p:spPr bwMode="auto">
          <a:xfrm>
            <a:off x="107504" y="4262848"/>
            <a:ext cx="151668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 dirty="0" smtClean="0">
                <a:solidFill>
                  <a:srgbClr val="C00000"/>
                </a:solidFill>
                <a:latin typeface="Calibri" pitchFamily="34" charset="0"/>
              </a:rPr>
              <a:t>Сотникова  М.Н</a:t>
            </a:r>
            <a:r>
              <a:rPr lang="ru-RU" altLang="ru-RU" sz="1400" dirty="0" smtClean="0">
                <a:solidFill>
                  <a:srgbClr val="C00000"/>
                </a:solidFill>
                <a:latin typeface="Calibri" pitchFamily="34" charset="0"/>
              </a:rPr>
              <a:t>. </a:t>
            </a:r>
            <a:endParaRPr lang="ru-RU" altLang="ru-RU" sz="1400" dirty="0">
              <a:solidFill>
                <a:srgbClr val="C00000"/>
              </a:solidFill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 dirty="0">
                <a:solidFill>
                  <a:srgbClr val="C00000"/>
                </a:solidFill>
                <a:latin typeface="Calibri" pitchFamily="34" charset="0"/>
              </a:rPr>
              <a:t>Изб. Округ № </a:t>
            </a:r>
            <a:r>
              <a:rPr lang="ru-RU" altLang="ru-RU" sz="1400" b="1" dirty="0" smtClean="0">
                <a:solidFill>
                  <a:srgbClr val="C00000"/>
                </a:solidFill>
                <a:latin typeface="Calibri" pitchFamily="34" charset="0"/>
              </a:rPr>
              <a:t>3</a:t>
            </a:r>
            <a:endParaRPr lang="ru-RU" altLang="ru-RU" sz="14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14" name="TextBox 10"/>
          <p:cNvSpPr txBox="1">
            <a:spLocks noChangeArrowheads="1"/>
          </p:cNvSpPr>
          <p:nvPr/>
        </p:nvSpPr>
        <p:spPr bwMode="auto">
          <a:xfrm>
            <a:off x="3131839" y="4262849"/>
            <a:ext cx="1512167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350" b="1" dirty="0" smtClean="0">
                <a:solidFill>
                  <a:srgbClr val="C00000"/>
                </a:solidFill>
                <a:latin typeface="Calibri" pitchFamily="34" charset="0"/>
              </a:rPr>
              <a:t>Чередникова Т.А.      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350" b="1" dirty="0" smtClean="0">
                <a:solidFill>
                  <a:srgbClr val="C00000"/>
                </a:solidFill>
                <a:latin typeface="Calibri" pitchFamily="34" charset="0"/>
              </a:rPr>
              <a:t>Изб</a:t>
            </a:r>
            <a:r>
              <a:rPr lang="ru-RU" altLang="ru-RU" sz="1350" b="1" dirty="0">
                <a:solidFill>
                  <a:srgbClr val="C00000"/>
                </a:solidFill>
                <a:latin typeface="Calibri" pitchFamily="34" charset="0"/>
              </a:rPr>
              <a:t>. Округ </a:t>
            </a:r>
            <a:r>
              <a:rPr lang="ru-RU" altLang="ru-RU" sz="1350" b="1" dirty="0" smtClean="0">
                <a:solidFill>
                  <a:srgbClr val="C00000"/>
                </a:solidFill>
                <a:latin typeface="Calibri" pitchFamily="34" charset="0"/>
              </a:rPr>
              <a:t>№ 2</a:t>
            </a:r>
            <a:endParaRPr lang="ru-RU" altLang="ru-RU" sz="135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15" name="TextBox 16"/>
          <p:cNvSpPr txBox="1">
            <a:spLocks noChangeArrowheads="1"/>
          </p:cNvSpPr>
          <p:nvPr/>
        </p:nvSpPr>
        <p:spPr bwMode="auto">
          <a:xfrm>
            <a:off x="6012160" y="4292600"/>
            <a:ext cx="1453852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 dirty="0" smtClean="0">
                <a:solidFill>
                  <a:srgbClr val="C00000"/>
                </a:solidFill>
                <a:latin typeface="Calibri" pitchFamily="34" charset="0"/>
              </a:rPr>
              <a:t>Чистякова Н.М.</a:t>
            </a:r>
            <a:endParaRPr lang="ru-RU" altLang="ru-RU" sz="1400" b="1" dirty="0">
              <a:solidFill>
                <a:srgbClr val="C00000"/>
              </a:solidFill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 dirty="0">
                <a:solidFill>
                  <a:srgbClr val="C00000"/>
                </a:solidFill>
                <a:latin typeface="Calibri" pitchFamily="34" charset="0"/>
              </a:rPr>
              <a:t>Изб</a:t>
            </a:r>
            <a:r>
              <a:rPr lang="ru-RU" altLang="ru-RU" sz="1400" b="1" dirty="0" smtClean="0">
                <a:solidFill>
                  <a:srgbClr val="C00000"/>
                </a:solidFill>
                <a:latin typeface="Calibri" pitchFamily="34" charset="0"/>
              </a:rPr>
              <a:t>.</a:t>
            </a:r>
            <a:r>
              <a:rPr lang="en-US" altLang="ru-RU" sz="1400" b="1" dirty="0" smtClean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ru-RU" altLang="ru-RU" sz="1400" b="1" dirty="0" smtClean="0">
                <a:solidFill>
                  <a:srgbClr val="C00000"/>
                </a:solidFill>
                <a:latin typeface="Calibri" pitchFamily="34" charset="0"/>
              </a:rPr>
              <a:t>Округ </a:t>
            </a:r>
            <a:r>
              <a:rPr lang="ru-RU" altLang="ru-RU" sz="1400" b="1" dirty="0">
                <a:solidFill>
                  <a:srgbClr val="C00000"/>
                </a:solidFill>
                <a:latin typeface="Calibri" pitchFamily="34" charset="0"/>
              </a:rPr>
              <a:t>№ </a:t>
            </a:r>
            <a:r>
              <a:rPr lang="ru-RU" altLang="ru-RU" sz="1400" b="1" dirty="0" smtClean="0">
                <a:solidFill>
                  <a:srgbClr val="C00000"/>
                </a:solidFill>
                <a:latin typeface="Calibri" pitchFamily="34" charset="0"/>
              </a:rPr>
              <a:t> 4</a:t>
            </a:r>
            <a:endParaRPr lang="en-US" altLang="ru-RU" sz="1400" b="1" dirty="0" smtClean="0">
              <a:solidFill>
                <a:srgbClr val="C00000"/>
              </a:solidFill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100" b="1" dirty="0">
              <a:solidFill>
                <a:schemeClr val="tx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1875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686800" cy="838200"/>
          </a:xfrm>
        </p:spPr>
        <p:txBody>
          <a:bodyPr>
            <a:noAutofit/>
          </a:bodyPr>
          <a:lstStyle/>
          <a:p>
            <a:pPr algn="ctr"/>
            <a:r>
              <a:rPr lang="ru-RU" sz="2400" b="1" cap="none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Избирательные округа муниципального округа Митино</a:t>
            </a:r>
            <a:r>
              <a:rPr lang="en-US" sz="2400" b="1" cap="none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/>
            </a:r>
            <a:br>
              <a:rPr lang="en-US" sz="2400" b="1" cap="none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ru-RU" sz="2400" b="1" cap="none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(созыв 2022 года)</a:t>
            </a:r>
            <a:br>
              <a:rPr lang="ru-RU" sz="2400" b="1" cap="none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endParaRPr lang="ru-RU" sz="2400" b="1" cap="none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B05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0060251"/>
              </p:ext>
            </p:extLst>
          </p:nvPr>
        </p:nvGraphicFramePr>
        <p:xfrm>
          <a:off x="2267744" y="1268760"/>
          <a:ext cx="3752502" cy="47888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" name="Acrobat Document" r:id="rId3" imgW="36175933" imgH="46167570" progId="AcroExch.Document.DC">
                  <p:embed/>
                </p:oleObj>
              </mc:Choice>
              <mc:Fallback>
                <p:oleObj name="Acrobat Document" r:id="rId3" imgW="36175933" imgH="4616757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67744" y="1268760"/>
                        <a:ext cx="3752502" cy="47888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14038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936625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800" dirty="0" smtClean="0">
                <a:solidFill>
                  <a:srgbClr val="00B050"/>
                </a:solidFill>
                <a:latin typeface="GreekS"/>
              </a:rPr>
              <a:t/>
            </a:r>
            <a:br>
              <a:rPr lang="ru-RU" altLang="ru-RU" sz="2800" dirty="0" smtClean="0">
                <a:solidFill>
                  <a:srgbClr val="00B050"/>
                </a:solidFill>
                <a:latin typeface="GreekS"/>
              </a:rPr>
            </a:br>
            <a:r>
              <a:rPr lang="ru-RU" altLang="ru-RU" sz="2800" b="1" cap="none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rebuchet MS" panose="020B0603020202020204" pitchFamily="34" charset="0"/>
              </a:rPr>
              <a:t>Депутаты </a:t>
            </a:r>
            <a:r>
              <a:rPr lang="ru-RU" altLang="ru-RU" sz="2800" b="1" cap="none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rebuchet MS" panose="020B0603020202020204" pitchFamily="34" charset="0"/>
              </a:rPr>
              <a:t>Совета депутатов муниципального округа Митино </a:t>
            </a:r>
            <a:br>
              <a:rPr lang="ru-RU" altLang="ru-RU" sz="2800" b="1" cap="none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rebuchet MS" panose="020B0603020202020204" pitchFamily="34" charset="0"/>
              </a:rPr>
            </a:br>
            <a:r>
              <a:rPr lang="ru-RU" altLang="ru-RU" sz="2800" b="1" cap="none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rebuchet MS" panose="020B0603020202020204" pitchFamily="34" charset="0"/>
              </a:rPr>
              <a:t>(созыв 2022 года)</a:t>
            </a:r>
            <a:br>
              <a:rPr lang="ru-RU" altLang="ru-RU" sz="2800" b="1" cap="none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rebuchet MS" panose="020B0603020202020204" pitchFamily="34" charset="0"/>
              </a:rPr>
            </a:br>
            <a:endParaRPr lang="ru-RU" altLang="ru-RU" sz="2800" dirty="0" smtClean="0">
              <a:solidFill>
                <a:srgbClr val="00B050"/>
              </a:solidFill>
              <a:latin typeface="Trebuchet MS" panose="020B0603020202020204" pitchFamily="34" charset="0"/>
            </a:endParaRPr>
          </a:p>
        </p:txBody>
      </p:sp>
      <p:sp>
        <p:nvSpPr>
          <p:cNvPr id="12293" name="TextBox 2"/>
          <p:cNvSpPr txBox="1">
            <a:spLocks noChangeArrowheads="1"/>
          </p:cNvSpPr>
          <p:nvPr/>
        </p:nvSpPr>
        <p:spPr bwMode="auto">
          <a:xfrm>
            <a:off x="539750" y="1268413"/>
            <a:ext cx="123031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100" b="1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ru-RU" altLang="ru-RU" sz="1100" b="1" dirty="0" err="1" smtClean="0">
                <a:solidFill>
                  <a:schemeClr val="tx1"/>
                </a:solidFill>
                <a:latin typeface="Calibri" pitchFamily="34" charset="0"/>
              </a:rPr>
              <a:t>Волчихина</a:t>
            </a:r>
            <a:r>
              <a:rPr lang="ru-RU" altLang="ru-RU" sz="1100" b="1" dirty="0" smtClean="0">
                <a:solidFill>
                  <a:schemeClr val="tx1"/>
                </a:solidFill>
                <a:latin typeface="Calibri" pitchFamily="34" charset="0"/>
              </a:rPr>
              <a:t> А.В.</a:t>
            </a:r>
            <a:endParaRPr lang="ru-RU" altLang="ru-RU" sz="1100" b="1" dirty="0">
              <a:solidFill>
                <a:schemeClr val="tx1"/>
              </a:solidFill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100" b="1" dirty="0">
                <a:solidFill>
                  <a:schemeClr val="tx1"/>
                </a:solidFill>
                <a:latin typeface="Calibri" pitchFamily="34" charset="0"/>
              </a:rPr>
              <a:t>Изб. Округ № </a:t>
            </a:r>
            <a:r>
              <a:rPr lang="ru-RU" altLang="ru-RU" sz="1100" b="1" dirty="0" smtClean="0">
                <a:solidFill>
                  <a:schemeClr val="tx1"/>
                </a:solidFill>
                <a:latin typeface="Calibri" pitchFamily="34" charset="0"/>
              </a:rPr>
              <a:t>1</a:t>
            </a:r>
            <a:endParaRPr lang="ru-RU" altLang="ru-RU" sz="11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2304" name="TextBox 5"/>
          <p:cNvSpPr txBox="1">
            <a:spLocks noChangeArrowheads="1"/>
          </p:cNvSpPr>
          <p:nvPr/>
        </p:nvSpPr>
        <p:spPr bwMode="auto">
          <a:xfrm>
            <a:off x="1908175" y="1268413"/>
            <a:ext cx="132873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100" b="1" dirty="0" err="1" smtClean="0">
                <a:solidFill>
                  <a:srgbClr val="000000"/>
                </a:solidFill>
                <a:latin typeface="Calibri" pitchFamily="34" charset="0"/>
              </a:rPr>
              <a:t>Димов</a:t>
            </a:r>
            <a:r>
              <a:rPr lang="ru-RU" altLang="ru-RU" sz="1100" b="1" dirty="0" smtClean="0">
                <a:solidFill>
                  <a:srgbClr val="000000"/>
                </a:solidFill>
                <a:latin typeface="Calibri" pitchFamily="34" charset="0"/>
              </a:rPr>
              <a:t>  А.И.</a:t>
            </a:r>
            <a:endParaRPr lang="ru-RU" altLang="ru-RU" sz="1100" b="1" dirty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100" b="1" dirty="0">
                <a:solidFill>
                  <a:srgbClr val="000000"/>
                </a:solidFill>
                <a:latin typeface="Calibri" pitchFamily="34" charset="0"/>
              </a:rPr>
              <a:t>Изб. Округ № 1</a:t>
            </a:r>
          </a:p>
        </p:txBody>
      </p:sp>
      <p:sp>
        <p:nvSpPr>
          <p:cNvPr id="12305" name="TextBox 7"/>
          <p:cNvSpPr txBox="1">
            <a:spLocks noChangeArrowheads="1"/>
          </p:cNvSpPr>
          <p:nvPr/>
        </p:nvSpPr>
        <p:spPr bwMode="auto">
          <a:xfrm>
            <a:off x="3276600" y="1268413"/>
            <a:ext cx="11176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100" b="1" dirty="0" smtClean="0">
                <a:solidFill>
                  <a:schemeClr val="tx1"/>
                </a:solidFill>
                <a:latin typeface="Calibri" pitchFamily="34" charset="0"/>
              </a:rPr>
              <a:t>Смирнова Т.В. </a:t>
            </a:r>
            <a:r>
              <a:rPr lang="ru-RU" altLang="ru-RU" sz="1100" b="1" dirty="0">
                <a:solidFill>
                  <a:schemeClr val="tx1"/>
                </a:solidFill>
                <a:latin typeface="Calibri" pitchFamily="34" charset="0"/>
              </a:rPr>
              <a:t>Изб. Округ № </a:t>
            </a:r>
            <a:r>
              <a:rPr lang="ru-RU" altLang="ru-RU" sz="1100" b="1" dirty="0" smtClean="0">
                <a:solidFill>
                  <a:schemeClr val="tx1"/>
                </a:solidFill>
                <a:latin typeface="Calibri" pitchFamily="34" charset="0"/>
              </a:rPr>
              <a:t>1</a:t>
            </a:r>
            <a:endParaRPr lang="ru-RU" altLang="ru-RU" sz="11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2306" name="TextBox 8"/>
          <p:cNvSpPr txBox="1">
            <a:spLocks noChangeArrowheads="1"/>
          </p:cNvSpPr>
          <p:nvPr/>
        </p:nvSpPr>
        <p:spPr bwMode="auto">
          <a:xfrm>
            <a:off x="4500563" y="1268413"/>
            <a:ext cx="112236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100" b="1" dirty="0" smtClean="0">
                <a:solidFill>
                  <a:schemeClr val="tx1"/>
                </a:solidFill>
                <a:latin typeface="Calibri" pitchFamily="34" charset="0"/>
              </a:rPr>
              <a:t>Кононов И.Г.             </a:t>
            </a:r>
            <a:r>
              <a:rPr lang="ru-RU" altLang="ru-RU" sz="1100" b="1" dirty="0">
                <a:solidFill>
                  <a:schemeClr val="tx1"/>
                </a:solidFill>
                <a:latin typeface="Calibri" pitchFamily="34" charset="0"/>
              </a:rPr>
              <a:t>Изб. Округ № </a:t>
            </a:r>
            <a:r>
              <a:rPr lang="ru-RU" altLang="ru-RU" sz="1100" b="1" dirty="0" smtClean="0">
                <a:solidFill>
                  <a:schemeClr val="tx1"/>
                </a:solidFill>
                <a:latin typeface="Calibri" pitchFamily="34" charset="0"/>
              </a:rPr>
              <a:t>2</a:t>
            </a:r>
            <a:endParaRPr lang="ru-RU" altLang="ru-RU" sz="11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2307" name="TextBox 9"/>
          <p:cNvSpPr txBox="1">
            <a:spLocks noChangeArrowheads="1"/>
          </p:cNvSpPr>
          <p:nvPr/>
        </p:nvSpPr>
        <p:spPr bwMode="auto">
          <a:xfrm rot="10800000" flipV="1">
            <a:off x="5940425" y="1268869"/>
            <a:ext cx="114776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100" b="1" dirty="0" smtClean="0">
                <a:solidFill>
                  <a:schemeClr val="tx1"/>
                </a:solidFill>
                <a:latin typeface="Calibri" pitchFamily="34" charset="0"/>
              </a:rPr>
              <a:t>Мухина Н.Б. </a:t>
            </a:r>
            <a:r>
              <a:rPr lang="ru-RU" altLang="ru-RU" sz="1100" b="1" dirty="0">
                <a:solidFill>
                  <a:schemeClr val="tx1"/>
                </a:solidFill>
                <a:latin typeface="Calibri" pitchFamily="34" charset="0"/>
              </a:rPr>
              <a:t>Изб. Округ № </a:t>
            </a:r>
            <a:r>
              <a:rPr lang="ru-RU" altLang="ru-RU" sz="1100" b="1" dirty="0" smtClean="0">
                <a:solidFill>
                  <a:schemeClr val="tx1"/>
                </a:solidFill>
                <a:latin typeface="Calibri" pitchFamily="34" charset="0"/>
              </a:rPr>
              <a:t>2</a:t>
            </a:r>
            <a:endParaRPr lang="ru-RU" altLang="ru-RU" sz="11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2308" name="TextBox 10"/>
          <p:cNvSpPr txBox="1">
            <a:spLocks noChangeArrowheads="1"/>
          </p:cNvSpPr>
          <p:nvPr/>
        </p:nvSpPr>
        <p:spPr bwMode="auto">
          <a:xfrm>
            <a:off x="7308850" y="1268413"/>
            <a:ext cx="143986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100" b="1" dirty="0" smtClean="0">
                <a:solidFill>
                  <a:schemeClr val="tx1"/>
                </a:solidFill>
                <a:latin typeface="Calibri" pitchFamily="34" charset="0"/>
              </a:rPr>
              <a:t>Чередникова Т.А.            </a:t>
            </a:r>
            <a:r>
              <a:rPr lang="ru-RU" altLang="ru-RU" sz="1100" b="1" dirty="0">
                <a:solidFill>
                  <a:schemeClr val="tx1"/>
                </a:solidFill>
                <a:latin typeface="Calibri" pitchFamily="34" charset="0"/>
              </a:rPr>
              <a:t>Изб. Округ </a:t>
            </a:r>
            <a:r>
              <a:rPr lang="ru-RU" altLang="ru-RU" sz="1100" b="1" dirty="0" smtClean="0">
                <a:solidFill>
                  <a:schemeClr val="tx1"/>
                </a:solidFill>
                <a:latin typeface="Calibri" pitchFamily="34" charset="0"/>
              </a:rPr>
              <a:t>№ 2</a:t>
            </a:r>
            <a:endParaRPr lang="ru-RU" altLang="ru-RU" sz="11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2309" name="TextBox 11"/>
          <p:cNvSpPr txBox="1">
            <a:spLocks noChangeArrowheads="1"/>
          </p:cNvSpPr>
          <p:nvPr/>
        </p:nvSpPr>
        <p:spPr bwMode="auto">
          <a:xfrm>
            <a:off x="563563" y="4292600"/>
            <a:ext cx="113347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100" b="1" dirty="0" err="1" smtClean="0">
                <a:solidFill>
                  <a:schemeClr val="tx1"/>
                </a:solidFill>
                <a:latin typeface="Calibri" pitchFamily="34" charset="0"/>
              </a:rPr>
              <a:t>Поцелуева</a:t>
            </a:r>
            <a:r>
              <a:rPr lang="ru-RU" altLang="ru-RU" sz="1100" b="1" dirty="0" smtClean="0">
                <a:solidFill>
                  <a:schemeClr val="tx1"/>
                </a:solidFill>
                <a:latin typeface="Calibri" pitchFamily="34" charset="0"/>
              </a:rPr>
              <a:t> Н.С. </a:t>
            </a:r>
            <a:r>
              <a:rPr lang="ru-RU" altLang="ru-RU" sz="1100" b="1" dirty="0">
                <a:solidFill>
                  <a:schemeClr val="tx1"/>
                </a:solidFill>
                <a:latin typeface="Calibri" pitchFamily="34" charset="0"/>
              </a:rPr>
              <a:t>Изб</a:t>
            </a:r>
            <a:r>
              <a:rPr lang="ru-RU" altLang="ru-RU" sz="1100" b="1" dirty="0" smtClean="0">
                <a:solidFill>
                  <a:schemeClr val="tx1"/>
                </a:solidFill>
                <a:latin typeface="Calibri" pitchFamily="34" charset="0"/>
              </a:rPr>
              <a:t>.</a:t>
            </a:r>
            <a:r>
              <a:rPr lang="en-US" altLang="ru-RU" sz="1100" b="1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ru-RU" altLang="ru-RU" sz="1100" b="1" dirty="0" smtClean="0">
                <a:solidFill>
                  <a:schemeClr val="tx1"/>
                </a:solidFill>
                <a:latin typeface="Calibri" pitchFamily="34" charset="0"/>
              </a:rPr>
              <a:t>Округ </a:t>
            </a:r>
            <a:r>
              <a:rPr lang="ru-RU" altLang="ru-RU" sz="1100" b="1" dirty="0">
                <a:solidFill>
                  <a:schemeClr val="tx1"/>
                </a:solidFill>
                <a:latin typeface="Calibri" pitchFamily="34" charset="0"/>
              </a:rPr>
              <a:t>№ </a:t>
            </a:r>
            <a:r>
              <a:rPr lang="ru-RU" altLang="ru-RU" sz="1100" b="1" dirty="0" smtClean="0">
                <a:solidFill>
                  <a:schemeClr val="tx1"/>
                </a:solidFill>
                <a:latin typeface="Calibri" pitchFamily="34" charset="0"/>
              </a:rPr>
              <a:t>3</a:t>
            </a:r>
            <a:endParaRPr lang="ru-RU" altLang="ru-RU" sz="11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2310" name="TextBox 12"/>
          <p:cNvSpPr txBox="1">
            <a:spLocks noChangeArrowheads="1"/>
          </p:cNvSpPr>
          <p:nvPr/>
        </p:nvSpPr>
        <p:spPr bwMode="auto">
          <a:xfrm>
            <a:off x="1908175" y="4292600"/>
            <a:ext cx="115093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100" b="1" dirty="0" smtClean="0">
                <a:solidFill>
                  <a:schemeClr val="tx1"/>
                </a:solidFill>
                <a:latin typeface="Calibri" pitchFamily="34" charset="0"/>
              </a:rPr>
              <a:t>Киселева О.Н. </a:t>
            </a:r>
            <a:r>
              <a:rPr lang="ru-RU" altLang="ru-RU" sz="1100" b="1" dirty="0">
                <a:solidFill>
                  <a:schemeClr val="tx1"/>
                </a:solidFill>
                <a:latin typeface="Calibri" pitchFamily="34" charset="0"/>
              </a:rPr>
              <a:t>Изб</a:t>
            </a:r>
            <a:r>
              <a:rPr lang="ru-RU" altLang="ru-RU" sz="1100" b="1" dirty="0" smtClean="0">
                <a:solidFill>
                  <a:schemeClr val="tx1"/>
                </a:solidFill>
                <a:latin typeface="Calibri" pitchFamily="34" charset="0"/>
              </a:rPr>
              <a:t>.</a:t>
            </a:r>
            <a:r>
              <a:rPr lang="en-US" altLang="ru-RU" sz="1100" b="1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ru-RU" altLang="ru-RU" sz="1100" b="1" dirty="0" smtClean="0">
                <a:solidFill>
                  <a:schemeClr val="tx1"/>
                </a:solidFill>
                <a:latin typeface="Calibri" pitchFamily="34" charset="0"/>
              </a:rPr>
              <a:t>Округ </a:t>
            </a:r>
            <a:r>
              <a:rPr lang="ru-RU" altLang="ru-RU" sz="1100" b="1" dirty="0">
                <a:solidFill>
                  <a:schemeClr val="tx1"/>
                </a:solidFill>
                <a:latin typeface="Calibri" pitchFamily="34" charset="0"/>
              </a:rPr>
              <a:t>№ </a:t>
            </a:r>
            <a:r>
              <a:rPr lang="ru-RU" altLang="ru-RU" sz="1100" b="1" dirty="0" smtClean="0">
                <a:solidFill>
                  <a:schemeClr val="tx1"/>
                </a:solidFill>
                <a:latin typeface="Calibri" pitchFamily="34" charset="0"/>
              </a:rPr>
              <a:t>3</a:t>
            </a:r>
            <a:endParaRPr lang="ru-RU" altLang="ru-RU" sz="11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2311" name="TextBox 13"/>
          <p:cNvSpPr txBox="1">
            <a:spLocks noChangeArrowheads="1"/>
          </p:cNvSpPr>
          <p:nvPr/>
        </p:nvSpPr>
        <p:spPr bwMode="auto">
          <a:xfrm>
            <a:off x="3203575" y="4292600"/>
            <a:ext cx="11906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100" b="1" dirty="0" smtClean="0">
                <a:solidFill>
                  <a:schemeClr val="tx1"/>
                </a:solidFill>
                <a:latin typeface="Calibri" pitchFamily="34" charset="0"/>
              </a:rPr>
              <a:t>Сотникова  М.Н</a:t>
            </a:r>
            <a:r>
              <a:rPr lang="ru-RU" altLang="ru-RU" sz="1100" dirty="0" smtClean="0">
                <a:solidFill>
                  <a:schemeClr val="tx1"/>
                </a:solidFill>
                <a:latin typeface="Calibri" pitchFamily="34" charset="0"/>
              </a:rPr>
              <a:t>. </a:t>
            </a:r>
            <a:endParaRPr lang="ru-RU" altLang="ru-RU" sz="1100" dirty="0">
              <a:solidFill>
                <a:schemeClr val="tx1"/>
              </a:solidFill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100" b="1" dirty="0">
                <a:solidFill>
                  <a:schemeClr val="tx1"/>
                </a:solidFill>
                <a:latin typeface="Calibri" pitchFamily="34" charset="0"/>
              </a:rPr>
              <a:t>Изб. Округ № </a:t>
            </a:r>
            <a:r>
              <a:rPr lang="ru-RU" altLang="ru-RU" sz="1100" b="1" dirty="0" smtClean="0">
                <a:solidFill>
                  <a:schemeClr val="tx1"/>
                </a:solidFill>
                <a:latin typeface="Calibri" pitchFamily="34" charset="0"/>
              </a:rPr>
              <a:t>3</a:t>
            </a:r>
            <a:endParaRPr lang="ru-RU" altLang="ru-RU" sz="11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2312" name="TextBox 14"/>
          <p:cNvSpPr txBox="1">
            <a:spLocks noChangeArrowheads="1"/>
          </p:cNvSpPr>
          <p:nvPr/>
        </p:nvSpPr>
        <p:spPr bwMode="auto">
          <a:xfrm>
            <a:off x="4643438" y="4292600"/>
            <a:ext cx="11525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100" b="1" dirty="0" smtClean="0">
                <a:solidFill>
                  <a:schemeClr val="tx1"/>
                </a:solidFill>
                <a:latin typeface="Calibri" pitchFamily="34" charset="0"/>
              </a:rPr>
              <a:t>Анашкин Ю.А.</a:t>
            </a:r>
            <a:endParaRPr lang="ru-RU" altLang="ru-RU" sz="1100" b="1" dirty="0">
              <a:solidFill>
                <a:schemeClr val="tx1"/>
              </a:solidFill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100" b="1" dirty="0">
                <a:solidFill>
                  <a:schemeClr val="tx1"/>
                </a:solidFill>
                <a:latin typeface="Calibri" pitchFamily="34" charset="0"/>
              </a:rPr>
              <a:t>Изб</a:t>
            </a:r>
            <a:r>
              <a:rPr lang="ru-RU" altLang="ru-RU" sz="1100" b="1" dirty="0" smtClean="0">
                <a:solidFill>
                  <a:schemeClr val="tx1"/>
                </a:solidFill>
                <a:latin typeface="Calibri" pitchFamily="34" charset="0"/>
              </a:rPr>
              <a:t>.</a:t>
            </a:r>
            <a:r>
              <a:rPr lang="en-US" altLang="ru-RU" sz="1100" b="1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ru-RU" altLang="ru-RU" sz="1100" b="1" dirty="0" smtClean="0">
                <a:solidFill>
                  <a:schemeClr val="tx1"/>
                </a:solidFill>
                <a:latin typeface="Calibri" pitchFamily="34" charset="0"/>
              </a:rPr>
              <a:t>Округ </a:t>
            </a:r>
            <a:r>
              <a:rPr lang="ru-RU" altLang="ru-RU" sz="1100" b="1" dirty="0">
                <a:solidFill>
                  <a:schemeClr val="tx1"/>
                </a:solidFill>
                <a:latin typeface="Calibri" pitchFamily="34" charset="0"/>
              </a:rPr>
              <a:t>№ </a:t>
            </a:r>
            <a:r>
              <a:rPr lang="ru-RU" altLang="ru-RU" sz="1100" b="1" dirty="0" smtClean="0">
                <a:solidFill>
                  <a:schemeClr val="tx1"/>
                </a:solidFill>
                <a:latin typeface="Calibri" pitchFamily="34" charset="0"/>
              </a:rPr>
              <a:t> 4</a:t>
            </a:r>
            <a:endParaRPr lang="ru-RU" altLang="ru-RU" sz="11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2313" name="TextBox 15"/>
          <p:cNvSpPr txBox="1">
            <a:spLocks noChangeArrowheads="1"/>
          </p:cNvSpPr>
          <p:nvPr/>
        </p:nvSpPr>
        <p:spPr bwMode="auto">
          <a:xfrm>
            <a:off x="6084888" y="4292600"/>
            <a:ext cx="122396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100" b="1" dirty="0" err="1" smtClean="0">
                <a:solidFill>
                  <a:schemeClr val="tx1"/>
                </a:solidFill>
                <a:latin typeface="Calibri" pitchFamily="34" charset="0"/>
              </a:rPr>
              <a:t>Живилин</a:t>
            </a:r>
            <a:r>
              <a:rPr lang="ru-RU" altLang="ru-RU" sz="1100" b="1" dirty="0" smtClean="0">
                <a:solidFill>
                  <a:schemeClr val="tx1"/>
                </a:solidFill>
                <a:latin typeface="Calibri" pitchFamily="34" charset="0"/>
              </a:rPr>
              <a:t> В.В.</a:t>
            </a:r>
            <a:endParaRPr lang="ru-RU" altLang="ru-RU" sz="1100" b="1" dirty="0">
              <a:solidFill>
                <a:schemeClr val="tx1"/>
              </a:solidFill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100" b="1" dirty="0">
                <a:solidFill>
                  <a:schemeClr val="tx1"/>
                </a:solidFill>
                <a:latin typeface="Calibri" pitchFamily="34" charset="0"/>
              </a:rPr>
              <a:t>Изб</a:t>
            </a:r>
            <a:r>
              <a:rPr lang="ru-RU" altLang="ru-RU" sz="1100" b="1" dirty="0" smtClean="0">
                <a:solidFill>
                  <a:schemeClr val="tx1"/>
                </a:solidFill>
                <a:latin typeface="Calibri" pitchFamily="34" charset="0"/>
              </a:rPr>
              <a:t>.</a:t>
            </a:r>
            <a:r>
              <a:rPr lang="en-US" altLang="ru-RU" sz="1100" b="1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ru-RU" altLang="ru-RU" sz="1100" b="1" dirty="0" smtClean="0">
                <a:solidFill>
                  <a:schemeClr val="tx1"/>
                </a:solidFill>
                <a:latin typeface="Calibri" pitchFamily="34" charset="0"/>
              </a:rPr>
              <a:t>Округ </a:t>
            </a:r>
            <a:r>
              <a:rPr lang="ru-RU" altLang="ru-RU" sz="1100" b="1" dirty="0">
                <a:solidFill>
                  <a:schemeClr val="tx1"/>
                </a:solidFill>
                <a:latin typeface="Calibri" pitchFamily="34" charset="0"/>
              </a:rPr>
              <a:t>№ </a:t>
            </a:r>
            <a:r>
              <a:rPr lang="ru-RU" altLang="ru-RU" sz="1100" b="1" dirty="0" smtClean="0">
                <a:solidFill>
                  <a:schemeClr val="tx1"/>
                </a:solidFill>
                <a:latin typeface="Calibri" pitchFamily="34" charset="0"/>
              </a:rPr>
              <a:t>4</a:t>
            </a:r>
            <a:endParaRPr lang="ru-RU" altLang="ru-RU" sz="11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2314" name="TextBox 16"/>
          <p:cNvSpPr txBox="1">
            <a:spLocks noChangeArrowheads="1"/>
          </p:cNvSpPr>
          <p:nvPr/>
        </p:nvSpPr>
        <p:spPr bwMode="auto">
          <a:xfrm>
            <a:off x="7308850" y="4292600"/>
            <a:ext cx="1222375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100" b="1" dirty="0" smtClean="0">
                <a:solidFill>
                  <a:schemeClr val="tx1"/>
                </a:solidFill>
                <a:latin typeface="Calibri" pitchFamily="34" charset="0"/>
              </a:rPr>
              <a:t>Чистякова Н.М.</a:t>
            </a:r>
            <a:endParaRPr lang="ru-RU" altLang="ru-RU" sz="1100" b="1" dirty="0">
              <a:solidFill>
                <a:schemeClr val="tx1"/>
              </a:solidFill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100" b="1" dirty="0">
                <a:solidFill>
                  <a:schemeClr val="tx1"/>
                </a:solidFill>
                <a:latin typeface="Calibri" pitchFamily="34" charset="0"/>
              </a:rPr>
              <a:t>Изб</a:t>
            </a:r>
            <a:r>
              <a:rPr lang="ru-RU" altLang="ru-RU" sz="1100" b="1" dirty="0" smtClean="0">
                <a:solidFill>
                  <a:schemeClr val="tx1"/>
                </a:solidFill>
                <a:latin typeface="Calibri" pitchFamily="34" charset="0"/>
              </a:rPr>
              <a:t>.</a:t>
            </a:r>
            <a:r>
              <a:rPr lang="en-US" altLang="ru-RU" sz="1100" b="1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ru-RU" altLang="ru-RU" sz="1100" b="1" dirty="0" smtClean="0">
                <a:solidFill>
                  <a:schemeClr val="tx1"/>
                </a:solidFill>
                <a:latin typeface="Calibri" pitchFamily="34" charset="0"/>
              </a:rPr>
              <a:t>Округ </a:t>
            </a:r>
            <a:r>
              <a:rPr lang="ru-RU" altLang="ru-RU" sz="1100" b="1" dirty="0">
                <a:solidFill>
                  <a:schemeClr val="tx1"/>
                </a:solidFill>
                <a:latin typeface="Calibri" pitchFamily="34" charset="0"/>
              </a:rPr>
              <a:t>№ </a:t>
            </a:r>
            <a:r>
              <a:rPr lang="ru-RU" altLang="ru-RU" sz="1100" b="1" dirty="0" smtClean="0">
                <a:solidFill>
                  <a:schemeClr val="tx1"/>
                </a:solidFill>
                <a:latin typeface="Calibri" pitchFamily="34" charset="0"/>
              </a:rPr>
              <a:t> 4</a:t>
            </a:r>
            <a:endParaRPr lang="en-US" altLang="ru-RU" sz="1100" b="1" dirty="0" smtClean="0">
              <a:solidFill>
                <a:schemeClr val="tx1"/>
              </a:solidFill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1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1028" name="Picture 4" descr="Z:\ОРГОТДЕЛ\отчет главы МО за 2017\Депутаты 2017 фото\Смирнов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886" y="1773236"/>
            <a:ext cx="1225313" cy="1722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Z:\ОРГОТДЕЛ\отчет главы МО за 2017\Депутаты 2017 фото\Кононов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773237"/>
            <a:ext cx="1223962" cy="1722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Z:\ОРГОТДЕЛ\отчет главы МО за 2017\Депутаты 2017 фото\Мухин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771" y="1773237"/>
            <a:ext cx="1212417" cy="1722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Z:\ОРГОТДЕЛ\отчет главы МО за 2017\Депутаты 2017 фото\Чередникова- серый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49" y="1783177"/>
            <a:ext cx="1222375" cy="1712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Z:\ОРГОТДЕЛ\отчет главы МО за 2017\Депутаты 2017 фото\Сотникова - серый фон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885" y="4866939"/>
            <a:ext cx="1180397" cy="1542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Z:\ОРГОТДЕЛ\отчет главы МО за 2017\Депутаты 2017 фото\Живилин-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363" y="4853024"/>
            <a:ext cx="1182065" cy="1586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774" y="4836714"/>
            <a:ext cx="1078752" cy="1617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Z:\ОРГОТДЕЛ\ОТЧЕТ ГЛАВЫ МО за 2022 год\Поцелуева.jpe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819478"/>
            <a:ext cx="1196957" cy="1590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Z:\ОРГОТДЕЛ\ОТЧЕТ ГЛАВЫ МО за 2022 год\Чистякова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5757" y="4829048"/>
            <a:ext cx="1178691" cy="1663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Z:\ОРГОТДЕЛ\ОТЧЕТ ГЛАВЫ МО за 2022 год\Волчихина А.В.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68" y="1783177"/>
            <a:ext cx="1351369" cy="1712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User\Downloads\dimov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062" y="1762079"/>
            <a:ext cx="1270599" cy="1742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Z:\ОРГОТДЕЛ\ОТЧЕТ ГЛАВЫ МО за 2022 год\Киселева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039" y="4826723"/>
            <a:ext cx="1218778" cy="1583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7035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116632"/>
            <a:ext cx="8590728" cy="86409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500" b="1" cap="none" dirty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Заседания Совета депутатов </a:t>
            </a:r>
            <a:br>
              <a:rPr lang="ru-RU" sz="2500" b="1" cap="none" dirty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ru-RU" sz="2500" b="1" cap="none" dirty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(созыв </a:t>
            </a:r>
            <a:r>
              <a:rPr lang="ru-RU" sz="2500" b="1" cap="none" dirty="0" smtClean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2022 </a:t>
            </a:r>
            <a:r>
              <a:rPr lang="ru-RU" sz="2500" b="1" cap="none" dirty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года</a:t>
            </a:r>
            <a:r>
              <a:rPr lang="ru-RU" sz="2500" b="1" cap="none" dirty="0" smtClean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)</a:t>
            </a:r>
            <a:r>
              <a:rPr lang="en-US" sz="2500" b="1" cap="none" dirty="0" smtClean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/>
            </a:r>
            <a:br>
              <a:rPr lang="en-US" sz="2500" b="1" cap="none" dirty="0" smtClean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endParaRPr lang="ru-RU" dirty="0"/>
          </a:p>
        </p:txBody>
      </p:sp>
      <p:pic>
        <p:nvPicPr>
          <p:cNvPr id="2050" name="Picture 2" descr="Z:\ОРГОТДЕЛ\ОТЧЕТ ГЛАВЫ МО за 2022 год\СД  фото 20.12.2022\SSS_88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514" y="1060387"/>
            <a:ext cx="4288541" cy="286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ocuments\МУНИЦИПАЛЬНОЕ СОБРАНИЕ ---- СОВЕТ ДЕПУТАТОВ\СД - 2022\9. СД 29 июня 2022\фото сд\20220629_1715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077072"/>
            <a:ext cx="4757541" cy="2676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Documents\МУНИЦИПАЛЬНОЕ СОБРАНИЕ ---- СОВЕТ ДЕПУТАТОВ\СД - 2022 - НОВЫЙ СОЗЫВ\1. СД 20 сентября - НОВЫЙ СОЗЫВ\ФОТО\220920 ФОТО\SSS_87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83" y="1060387"/>
            <a:ext cx="4320480" cy="2881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2092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60648"/>
            <a:ext cx="8734744" cy="936104"/>
          </a:xfrm>
        </p:spPr>
        <p:txBody>
          <a:bodyPr>
            <a:noAutofit/>
          </a:bodyPr>
          <a:lstStyle/>
          <a:p>
            <a:pPr algn="ctr"/>
            <a:r>
              <a:rPr lang="ru-RU" sz="2400" b="1" cap="none" dirty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Решения, </a:t>
            </a:r>
            <a:br>
              <a:rPr lang="ru-RU" sz="2400" b="1" cap="none" dirty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ru-RU" sz="2400" b="1" cap="none" dirty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принятые на заседаниях представительного органа местного самоуправления</a:t>
            </a:r>
            <a:endParaRPr lang="ru-RU" sz="2400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9708351"/>
              </p:ext>
            </p:extLst>
          </p:nvPr>
        </p:nvGraphicFramePr>
        <p:xfrm>
          <a:off x="323526" y="1339981"/>
          <a:ext cx="8280922" cy="54547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12770"/>
                <a:gridCol w="1368152"/>
              </a:tblGrid>
              <a:tr h="44209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Наименование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2022 год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7742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</a:rPr>
                        <a:t>Проведено заседаний представительного органа местного самоуправления, всего</a:t>
                      </a:r>
                      <a:endParaRPr lang="ru-RU" sz="16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18</a:t>
                      </a:r>
                    </a:p>
                    <a:p>
                      <a:pPr algn="ctr"/>
                      <a:endParaRPr lang="ru-RU" sz="18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ru-RU" sz="18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118</a:t>
                      </a:r>
                    </a:p>
                    <a:p>
                      <a:pPr algn="ctr"/>
                      <a:endParaRPr lang="ru-RU" sz="16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ru-RU" sz="16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ru-RU" sz="16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ru-RU" sz="16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  <a:p>
                      <a:pPr algn="ctr"/>
                      <a:endParaRPr lang="ru-RU" sz="16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ru-RU" sz="16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ru-RU" sz="16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13</a:t>
                      </a:r>
                    </a:p>
                    <a:p>
                      <a:pPr algn="ctr"/>
                      <a:endParaRPr lang="ru-RU" sz="16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ru-RU" sz="16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ru-RU" sz="16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ru-RU" sz="16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ru-RU" sz="16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5427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Рассмотрено вопросов, всего</a:t>
                      </a:r>
                      <a:endParaRPr lang="ru-RU" sz="16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6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20" marR="52720" marT="0" marB="0"/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5427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Из них:</a:t>
                      </a:r>
                      <a:endParaRPr lang="ru-RU" sz="16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6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20" marR="52720" marT="0" marB="0"/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9294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Местный бюджет</a:t>
                      </a:r>
                      <a:endParaRPr lang="ru-RU" sz="16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(формирование, утверждение, исполнение, внесение изменений и пр.) </a:t>
                      </a:r>
                      <a:endParaRPr lang="ru-RU" sz="16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6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20" marR="52720" marT="0" marB="0"/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16264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Правовое обеспечение</a:t>
                      </a:r>
                      <a:r>
                        <a:rPr lang="ru-RU" sz="160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600" b="1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деятельности органов местного самоуправления </a:t>
                      </a:r>
                      <a:endParaRPr lang="ru-RU" sz="16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(Устав муниципального округа, изменения и дополнения в Устав, Положения, Регламенты, удостоверения, нагрудные знаки, Почётные диплом и грамота, структура, кадры и т.д.)</a:t>
                      </a:r>
                      <a:endParaRPr lang="ru-RU" sz="16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6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20" marR="52720" marT="0" marB="0"/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5427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Отчёты руководителей организаций района</a:t>
                      </a:r>
                      <a:endParaRPr lang="ru-RU" sz="16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ru-RU" sz="16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20" marR="52720" marT="0" marB="0"/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5217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0367496"/>
              </p:ext>
            </p:extLst>
          </p:nvPr>
        </p:nvGraphicFramePr>
        <p:xfrm>
          <a:off x="323529" y="188643"/>
          <a:ext cx="7992889" cy="62436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92687"/>
                <a:gridCol w="1800202"/>
              </a:tblGrid>
              <a:tr h="635349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Наименование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2022 год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6353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Правопорядок </a:t>
                      </a:r>
                      <a:endParaRPr lang="ru-RU" sz="16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(отчёт начальника ОМВД РФ по району Митино)</a:t>
                      </a:r>
                      <a:endParaRPr lang="ru-RU" sz="16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6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19" marR="43619" marT="0" marB="0"/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  <a:p>
                      <a:pPr algn="ctr"/>
                      <a:endParaRPr lang="ru-RU" sz="18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ru-RU" sz="18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  <a:p>
                      <a:pPr algn="ctr"/>
                      <a:endParaRPr lang="ru-RU" sz="18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ru-RU" sz="18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  <a:p>
                      <a:pPr algn="ctr"/>
                      <a:endParaRPr lang="ru-RU" sz="18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ru-RU" sz="18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  <a:p>
                      <a:pPr algn="ctr"/>
                      <a:endParaRPr lang="ru-RU" sz="18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  <a:p>
                      <a:pPr algn="ctr"/>
                      <a:endParaRPr lang="ru-RU" sz="18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ru-RU" sz="18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ru-RU" sz="18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11</a:t>
                      </a:r>
                      <a:endParaRPr lang="ru-RU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988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Местные праздничные и зрелищные мероприятия</a:t>
                      </a:r>
                      <a:endParaRPr lang="ru-RU" sz="16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6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19" marR="43619" marT="0" marB="0"/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5723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Работа с населением по месту жительства (развитие спорта, досуг, отдых)</a:t>
                      </a:r>
                      <a:endParaRPr lang="ru-RU" sz="16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6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19" marR="43619" marT="0" marB="0"/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5198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Выборы</a:t>
                      </a:r>
                      <a:endParaRPr lang="ru-RU" sz="16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6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19" marR="43619" marT="0" marB="0"/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9538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Дополнительные мероприятия по социально-экономическому развитию</a:t>
                      </a:r>
                      <a:r>
                        <a:rPr lang="ru-RU" sz="160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600" b="1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района Митино</a:t>
                      </a:r>
                      <a:r>
                        <a:rPr lang="ru-RU" sz="160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(постановление Правительства Москвы от 13.09.2012 </a:t>
                      </a:r>
                      <a:r>
                        <a:rPr lang="ru-RU" sz="1600" b="1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№ 484-ПП</a:t>
                      </a:r>
                      <a:r>
                        <a:rPr lang="ru-RU" sz="160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endParaRPr lang="ru-RU" sz="16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6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19" marR="43619" marT="0" marB="0"/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13354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Дополнительные мероприятия по социально-экономическому развитию </a:t>
                      </a:r>
                      <a:r>
                        <a:rPr lang="ru-RU" sz="160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района Митино за счет средств стимулирования управы района Митино (постановление Правительства Москвы от 26.12.2012 </a:t>
                      </a:r>
                      <a:r>
                        <a:rPr lang="ru-RU" sz="1600" b="1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№ 849-ПП</a:t>
                      </a:r>
                      <a:r>
                        <a:rPr lang="ru-RU" sz="160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endParaRPr lang="ru-RU" sz="16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6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6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19" marR="43619" marT="0" marB="0"/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3710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27997</TotalTime>
  <Words>2658</Words>
  <Application>Microsoft Office PowerPoint</Application>
  <PresentationFormat>Экран (4:3)</PresentationFormat>
  <Paragraphs>537</Paragraphs>
  <Slides>38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0" baseType="lpstr">
      <vt:lpstr>Трек</vt:lpstr>
      <vt:lpstr>Acrobat Document</vt:lpstr>
      <vt:lpstr>Презентация PowerPoint</vt:lpstr>
      <vt:lpstr>  Избирательные  округа  муниципального  округа Митино (созыв 2017 года) </vt:lpstr>
      <vt:lpstr>Депутаты  Совета депутатов муниципального округа Митино  (созыв 2017 года)</vt:lpstr>
      <vt:lpstr>Депутаты  Совета депутатов муниципального округа Митино  (созыв 2017 года)</vt:lpstr>
      <vt:lpstr>Избирательные округа муниципального округа Митино (созыв 2022 года) </vt:lpstr>
      <vt:lpstr> Депутаты Совета депутатов муниципального округа Митино  (созыв 2022 года) </vt:lpstr>
      <vt:lpstr>Заседания Совета депутатов  (созыв 2022 года) </vt:lpstr>
      <vt:lpstr>Решения,  принятые на заседаниях представительного органа местного самоуправления</vt:lpstr>
      <vt:lpstr>Презентация PowerPoint</vt:lpstr>
      <vt:lpstr>Презентация PowerPoint</vt:lpstr>
      <vt:lpstr>  ИНФОРМАЦИЯ о дополнительных полномочиях Советов депутатов в муниципальных округах в городе Москве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Полномочия Совета депутатов в рамках других правовых актов города Москвы </vt:lpstr>
      <vt:lpstr>Полномочия Совета депутатов в рамках других правовых актов города Москвы </vt:lpstr>
      <vt:lpstr>Решения Совета депутатов, принятые в 2022 году  по реализации переданных полномочий  города Москвы</vt:lpstr>
      <vt:lpstr> Финансовые средства, согласованные с Советом депутатов на проведение работ  в 2022 году </vt:lpstr>
      <vt:lpstr>Рассмотрение обращений жителей  муниципального округа Митино по вопросу установки  ограждающих устройств (шлагбаумов и т.д) на придомовых территориях </vt:lpstr>
      <vt:lpstr>Профильные Комиссии Совета депутатов муниципального округа Митино (созыв 2022 года)</vt:lpstr>
      <vt:lpstr>Мероприятия муниципального округа Митино в 2022 году  </vt:lpstr>
      <vt:lpstr>Презентация PowerPoint</vt:lpstr>
      <vt:lpstr>Презентация PowerPoint</vt:lpstr>
      <vt:lpstr>Структура аппарата Совета депутатов,  утвержденная депутатами Совета депутатов  муниципального округа Митино</vt:lpstr>
      <vt:lpstr> Документооборот  аппарата Совета депутатов   муниципального  округа  Митино в 2022 году </vt:lpstr>
      <vt:lpstr>     </vt:lpstr>
      <vt:lpstr>Презентация PowerPoint</vt:lpstr>
      <vt:lpstr>Отчёт о юридической и кадровой работе  аппарата Совета депутатов  муниципального округа Митино за 2022 год  </vt:lpstr>
      <vt:lpstr>Презентация PowerPoint</vt:lpstr>
      <vt:lpstr>Презентация PowerPoint</vt:lpstr>
      <vt:lpstr>Презентация PowerPoint</vt:lpstr>
      <vt:lpstr>Призыв граждан района Митино  на военную службу в 2022 году   </vt:lpstr>
      <vt:lpstr>Информирование</vt:lpstr>
      <vt:lpstr>Спасибо за внимание 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ELDORADO</dc:creator>
  <cp:lastModifiedBy>User</cp:lastModifiedBy>
  <cp:revision>844</cp:revision>
  <cp:lastPrinted>2019-02-27T13:52:32Z</cp:lastPrinted>
  <dcterms:created xsi:type="dcterms:W3CDTF">2014-03-01T15:17:29Z</dcterms:created>
  <dcterms:modified xsi:type="dcterms:W3CDTF">2023-03-09T13:26:09Z</dcterms:modified>
</cp:coreProperties>
</file>